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7"/>
  </p:notesMasterIdLst>
  <p:sldIdLst>
    <p:sldId id="256" r:id="rId2"/>
    <p:sldId id="284" r:id="rId3"/>
    <p:sldId id="265" r:id="rId4"/>
    <p:sldId id="268" r:id="rId5"/>
    <p:sldId id="285" r:id="rId6"/>
    <p:sldId id="267" r:id="rId7"/>
    <p:sldId id="291" r:id="rId8"/>
    <p:sldId id="287" r:id="rId9"/>
    <p:sldId id="286" r:id="rId10"/>
    <p:sldId id="289" r:id="rId11"/>
    <p:sldId id="290" r:id="rId12"/>
    <p:sldId id="293" r:id="rId13"/>
    <p:sldId id="294" r:id="rId14"/>
    <p:sldId id="296" r:id="rId15"/>
    <p:sldId id="29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c-her_2" initials="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9" autoAdjust="0"/>
  </p:normalViewPr>
  <p:slideViewPr>
    <p:cSldViewPr snapToGrid="0" snapToObjects="1">
      <p:cViewPr>
        <p:scale>
          <a:sx n="17" d="100"/>
          <a:sy n="17" d="100"/>
        </p:scale>
        <p:origin x="-2916" y="-11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2880" y="-96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5E3F1-E4A3-4A32-8D42-51633E5AB991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0DF0F-4269-4FFD-9B2C-CCADAB40D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6078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0DF0F-4269-4FFD-9B2C-CCADAB40DC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smtClean="0">
                <a:solidFill>
                  <a:srgbClr val="FF0000"/>
                </a:solidFill>
              </a:rPr>
              <a:t>Dataset Modifying </a:t>
            </a:r>
          </a:p>
          <a:p>
            <a:r>
              <a:rPr lang="en-US" dirty="0" smtClean="0"/>
              <a:t>(delete a triple and adding a new one).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0DF0F-4269-4FFD-9B2C-CCADAB40DCA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87BE-4B4F-4519-AC3E-8F1B20370E6B}" type="datetime1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F91D-8643-428D-A01C-CB8F090AA4F2}" type="datetime1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7242-5982-4F65-9981-F3A224936F36}" type="datetime1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5A0C-11BD-4635-9D0E-18FADA7B6CD9}" type="datetime1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ECF45-D200-4B57-BC59-413841E28FE1}" type="datetime1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AB08-3F81-45DC-B3F8-1D2A87BE2E46}" type="datetime1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63D9-A459-4757-B063-8CB9A7C5CC30}" type="datetime1">
              <a:rPr lang="en-US" smtClean="0"/>
              <a:pPr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8E14-E135-4C6B-9ED0-805C8D6590EB}" type="datetime1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ABBF-82A5-484F-B12B-8B8A5733A3ED}" type="datetime1">
              <a:rPr lang="en-US" smtClean="0"/>
              <a:pPr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69E8-1995-4065-9C9F-106B7DB11D45}" type="datetime1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ABA1-A5A6-4C50-BC44-90FE201B6B12}" type="datetime1">
              <a:rPr lang="en-US" smtClean="0"/>
              <a:pPr/>
              <a:t>10/7/2014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4B7E9A8-B236-42E5-BF22-7F19415D0929}" type="datetime1">
              <a:rPr lang="en-US" smtClean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ineregions.org/gazetteer.php?p=details&amp;id=331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Semantic approach to the Mediterranean </a:t>
            </a:r>
            <a:r>
              <a:rPr lang="en-US" dirty="0" smtClean="0"/>
              <a:t>OBIs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</a:t>
            </a:r>
            <a:r>
              <a:rPr lang="en-US" sz="2400" dirty="0" err="1" smtClean="0"/>
              <a:t>em</a:t>
            </a:r>
            <a:r>
              <a:rPr lang="en-US" dirty="0" err="1" smtClean="0"/>
              <a:t>M</a:t>
            </a:r>
            <a:r>
              <a:rPr lang="en-US" sz="2400" dirty="0" err="1" smtClean="0"/>
              <a:t>eD</a:t>
            </a:r>
            <a:r>
              <a:rPr lang="en-US" dirty="0" err="1" smtClean="0"/>
              <a:t>O</a:t>
            </a:r>
            <a:r>
              <a:rPr lang="en-US" sz="2400" dirty="0" err="1" smtClean="0"/>
              <a:t>BIS</a:t>
            </a:r>
            <a:endParaRPr lang="en-US" dirty="0"/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0" y="5471572"/>
            <a:ext cx="9144000" cy="1386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Carlo Allocca, </a:t>
            </a:r>
            <a:r>
              <a:rPr lang="en-US" dirty="0" err="1">
                <a:solidFill>
                  <a:schemeClr val="tx1"/>
                </a:solidFill>
              </a:rPr>
              <a:t>Dimitra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Mavraki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Matina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Nikolopoulou</a:t>
            </a:r>
            <a:r>
              <a:rPr lang="en-US" dirty="0">
                <a:solidFill>
                  <a:schemeClr val="tx1"/>
                </a:solidFill>
              </a:rPr>
              <a:t>, Sara </a:t>
            </a:r>
            <a:r>
              <a:rPr lang="en-US" dirty="0" err="1">
                <a:solidFill>
                  <a:schemeClr val="tx1"/>
                </a:solidFill>
              </a:rPr>
              <a:t>Faulwetter</a:t>
            </a:r>
            <a:r>
              <a:rPr lang="en-US" dirty="0">
                <a:solidFill>
                  <a:schemeClr val="tx1"/>
                </a:solidFill>
              </a:rPr>
              <a:t>, Christos </a:t>
            </a:r>
            <a:r>
              <a:rPr lang="en-US" dirty="0" err="1" smtClean="0">
                <a:solidFill>
                  <a:schemeClr val="tx1"/>
                </a:solidFill>
              </a:rPr>
              <a:t>Arvanitidis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GB" dirty="0" smtClean="0"/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HCMR, 23-09-2014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48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3410" y="-9638379"/>
            <a:ext cx="8702277" cy="20687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Using </a:t>
            </a:r>
            <a:r>
              <a:rPr lang="en-US" dirty="0" err="1">
                <a:solidFill>
                  <a:srgbClr val="FF0000"/>
                </a:solidFill>
              </a:rPr>
              <a:t>MarineTLO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A more complete SCHEMA with instances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-1594682" y="-3471784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BC61_1</a:t>
            </a:r>
          </a:p>
          <a:p>
            <a:pPr algn="ctr"/>
            <a:r>
              <a:rPr lang="en-US" dirty="0" smtClean="0"/>
              <a:t>Sampling Activity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622721" y="-1252855"/>
            <a:ext cx="161748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BC15 </a:t>
            </a:r>
          </a:p>
          <a:p>
            <a:pPr algn="ctr"/>
            <a:r>
              <a:rPr lang="en-US" dirty="0" smtClean="0"/>
              <a:t>Water Area</a:t>
            </a:r>
            <a:endParaRPr lang="en-US" dirty="0"/>
          </a:p>
        </p:txBody>
      </p:sp>
      <p:cxnSp>
        <p:nvCxnSpPr>
          <p:cNvPr id="30" name="Shape 29"/>
          <p:cNvCxnSpPr>
            <a:endCxn id="28" idx="1"/>
          </p:cNvCxnSpPr>
          <p:nvPr/>
        </p:nvCxnSpPr>
        <p:spPr>
          <a:xfrm rot="16200000" flipH="1">
            <a:off x="683305" y="-2843929"/>
            <a:ext cx="822595" cy="305623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-384098" y="-1367279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P8 took place on or within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-7683103" y="-3479933"/>
            <a:ext cx="2640923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BC64 </a:t>
            </a:r>
          </a:p>
          <a:p>
            <a:pPr algn="ctr"/>
            <a:r>
              <a:rPr lang="en-US" dirty="0" smtClean="0"/>
              <a:t>Design or Procedure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-4895023" y="-3576874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P33 used specific technique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-4565953" y="-5645547"/>
            <a:ext cx="1562101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BC8</a:t>
            </a:r>
          </a:p>
          <a:p>
            <a:pPr algn="ctr"/>
            <a:r>
              <a:rPr lang="en-US" dirty="0" smtClean="0"/>
              <a:t>Actor</a:t>
            </a:r>
            <a:endParaRPr lang="en-US" dirty="0"/>
          </a:p>
        </p:txBody>
      </p:sp>
      <p:cxnSp>
        <p:nvCxnSpPr>
          <p:cNvPr id="49" name="Shape 48"/>
          <p:cNvCxnSpPr>
            <a:stCxn id="4" idx="0"/>
            <a:endCxn id="47" idx="3"/>
          </p:cNvCxnSpPr>
          <p:nvPr/>
        </p:nvCxnSpPr>
        <p:spPr>
          <a:xfrm rot="16200000" flipV="1">
            <a:off x="-2631394" y="-5669662"/>
            <a:ext cx="1825420" cy="257033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-3002977" y="-5682865"/>
            <a:ext cx="2579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LC13 is carried out by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054666" y="-5645547"/>
            <a:ext cx="275871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BC45</a:t>
            </a:r>
          </a:p>
          <a:p>
            <a:pPr algn="ctr"/>
            <a:r>
              <a:rPr lang="en-US" dirty="0" smtClean="0"/>
              <a:t>Observation</a:t>
            </a:r>
          </a:p>
        </p:txBody>
      </p:sp>
      <p:cxnSp>
        <p:nvCxnSpPr>
          <p:cNvPr id="55" name="Shape 54"/>
          <p:cNvCxnSpPr>
            <a:stCxn id="4" idx="0"/>
            <a:endCxn id="53" idx="1"/>
          </p:cNvCxnSpPr>
          <p:nvPr/>
        </p:nvCxnSpPr>
        <p:spPr>
          <a:xfrm rot="5400000" flipH="1" flipV="1">
            <a:off x="897864" y="-6628585"/>
            <a:ext cx="1825420" cy="448818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5023" y="-5682865"/>
            <a:ext cx="19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P134 continued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097155" y="-4665442"/>
            <a:ext cx="185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LC17 observed</a:t>
            </a:r>
          </a:p>
        </p:txBody>
      </p:sp>
      <p:cxnSp>
        <p:nvCxnSpPr>
          <p:cNvPr id="98" name="Shape 97"/>
          <p:cNvCxnSpPr>
            <a:stCxn id="53" idx="2"/>
            <a:endCxn id="148" idx="1"/>
          </p:cNvCxnSpPr>
          <p:nvPr/>
        </p:nvCxnSpPr>
        <p:spPr>
          <a:xfrm rot="16200000" flipH="1">
            <a:off x="7046316" y="-6561157"/>
            <a:ext cx="768276" cy="399286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-7471612" y="4964907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BC20</a:t>
            </a:r>
          </a:p>
          <a:p>
            <a:pPr algn="ctr"/>
            <a:r>
              <a:rPr lang="en-US" dirty="0" smtClean="0"/>
              <a:t>Declarative Place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-4837020" y="3980942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LC47 took place at</a:t>
            </a:r>
            <a:endParaRPr lang="en-US" dirty="0"/>
          </a:p>
        </p:txBody>
      </p:sp>
      <p:cxnSp>
        <p:nvCxnSpPr>
          <p:cNvPr id="111" name="Straight Arrow Connector 110"/>
          <p:cNvCxnSpPr>
            <a:stCxn id="4" idx="1"/>
            <a:endCxn id="37" idx="3"/>
          </p:cNvCxnSpPr>
          <p:nvPr/>
        </p:nvCxnSpPr>
        <p:spPr>
          <a:xfrm flipH="1" flipV="1">
            <a:off x="-5042180" y="-3131590"/>
            <a:ext cx="3447498" cy="8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-4377069" y="-1771647"/>
            <a:ext cx="135078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BC2 </a:t>
            </a:r>
          </a:p>
          <a:p>
            <a:pPr algn="ctr"/>
            <a:r>
              <a:rPr lang="en-US" dirty="0" smtClean="0"/>
              <a:t>Time Span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-2906725" y="-1867902"/>
            <a:ext cx="22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LC5 has time span</a:t>
            </a:r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-4632891" y="774132"/>
            <a:ext cx="161748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BC5 Dimension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-2822912" y="693186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LC28 has dimension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9" name="Shape 118"/>
          <p:cNvCxnSpPr>
            <a:stCxn id="4" idx="2"/>
            <a:endCxn id="112" idx="3"/>
          </p:cNvCxnSpPr>
          <p:nvPr/>
        </p:nvCxnSpPr>
        <p:spPr>
          <a:xfrm rot="5400000">
            <a:off x="-2405800" y="-3395587"/>
            <a:ext cx="1351794" cy="259277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hape 120"/>
          <p:cNvCxnSpPr>
            <a:stCxn id="4" idx="2"/>
            <a:endCxn id="115" idx="3"/>
          </p:cNvCxnSpPr>
          <p:nvPr/>
        </p:nvCxnSpPr>
        <p:spPr>
          <a:xfrm rot="5400000">
            <a:off x="-3673250" y="-2117259"/>
            <a:ext cx="3897573" cy="258189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hape 122"/>
          <p:cNvCxnSpPr>
            <a:stCxn id="4" idx="2"/>
            <a:endCxn id="150" idx="3"/>
          </p:cNvCxnSpPr>
          <p:nvPr/>
        </p:nvCxnSpPr>
        <p:spPr>
          <a:xfrm rot="5400000">
            <a:off x="-6571792" y="-2249175"/>
            <a:ext cx="6664198" cy="561235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-15714923" y="8554186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BC26</a:t>
            </a:r>
          </a:p>
          <a:p>
            <a:pPr algn="ctr"/>
            <a:r>
              <a:rPr lang="en-US" dirty="0" smtClean="0"/>
              <a:t>Place Appellation</a:t>
            </a:r>
            <a:endParaRPr lang="en-US" dirty="0"/>
          </a:p>
        </p:txBody>
      </p:sp>
      <p:cxnSp>
        <p:nvCxnSpPr>
          <p:cNvPr id="128" name="Elbow Connector 127"/>
          <p:cNvCxnSpPr>
            <a:stCxn id="142" idx="2"/>
            <a:endCxn id="126" idx="3"/>
          </p:cNvCxnSpPr>
          <p:nvPr/>
        </p:nvCxnSpPr>
        <p:spPr>
          <a:xfrm rot="5400000">
            <a:off x="-10862449" y="5258017"/>
            <a:ext cx="1114368" cy="61746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-12695263" y="8438604"/>
            <a:ext cx="2412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LC4 has appellation</a:t>
            </a:r>
            <a:endParaRPr lang="en-US" dirty="0"/>
          </a:p>
        </p:txBody>
      </p:sp>
      <p:sp>
        <p:nvSpPr>
          <p:cNvPr id="131" name="Rectangle 130"/>
          <p:cNvSpPr/>
          <p:nvPr/>
        </p:nvSpPr>
        <p:spPr>
          <a:xfrm>
            <a:off x="-15152620" y="10724570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BC33</a:t>
            </a:r>
          </a:p>
          <a:p>
            <a:pPr algn="ctr"/>
            <a:r>
              <a:rPr lang="en-US" dirty="0" smtClean="0"/>
              <a:t>Spatial Coordinate</a:t>
            </a:r>
            <a:endParaRPr lang="en-US" dirty="0"/>
          </a:p>
        </p:txBody>
      </p:sp>
      <p:cxnSp>
        <p:nvCxnSpPr>
          <p:cNvPr id="133" name="Shape 132"/>
          <p:cNvCxnSpPr>
            <a:stCxn id="108" idx="2"/>
            <a:endCxn id="135" idx="3"/>
          </p:cNvCxnSpPr>
          <p:nvPr/>
        </p:nvCxnSpPr>
        <p:spPr>
          <a:xfrm rot="5400000">
            <a:off x="-12984265" y="5812735"/>
            <a:ext cx="6824960" cy="652267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-12375929" y="12027883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P87 is identified by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-16639833" y="12138210"/>
            <a:ext cx="3806709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BC34</a:t>
            </a:r>
          </a:p>
          <a:p>
            <a:pPr algn="ctr"/>
            <a:r>
              <a:rPr lang="en-US" dirty="0" smtClean="0"/>
              <a:t>Geometric Place Expression</a:t>
            </a:r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-20113498" y="14308594"/>
            <a:ext cx="4582506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BC29</a:t>
            </a:r>
          </a:p>
          <a:p>
            <a:pPr algn="ctr"/>
            <a:r>
              <a:rPr lang="en-US" dirty="0" smtClean="0"/>
              <a:t>Spatial Coordinate Reference System</a:t>
            </a:r>
            <a:endParaRPr lang="en-US" dirty="0"/>
          </a:p>
        </p:txBody>
      </p:sp>
      <p:cxnSp>
        <p:nvCxnSpPr>
          <p:cNvPr id="140" name="Shape 139"/>
          <p:cNvCxnSpPr>
            <a:stCxn id="135" idx="2"/>
            <a:endCxn id="138" idx="3"/>
          </p:cNvCxnSpPr>
          <p:nvPr/>
        </p:nvCxnSpPr>
        <p:spPr>
          <a:xfrm rot="5400000">
            <a:off x="-16044755" y="13348659"/>
            <a:ext cx="1822041" cy="79451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-15475246" y="14739549"/>
            <a:ext cx="3334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LC23 is expressed in terms of</a:t>
            </a:r>
            <a:endParaRPr lang="en-US" dirty="0"/>
          </a:p>
        </p:txBody>
      </p:sp>
      <p:sp>
        <p:nvSpPr>
          <p:cNvPr id="146" name="Up Arrow 145"/>
          <p:cNvSpPr/>
          <p:nvPr/>
        </p:nvSpPr>
        <p:spPr>
          <a:xfrm>
            <a:off x="-14464982" y="11421255"/>
            <a:ext cx="542991" cy="685423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9426888" y="-4528928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BC9</a:t>
            </a:r>
          </a:p>
          <a:p>
            <a:pPr algn="ctr"/>
            <a:r>
              <a:rPr lang="en-US" dirty="0" smtClean="0"/>
              <a:t>Observable Entity</a:t>
            </a:r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>
            <a:off x="14620452" y="-2839288"/>
            <a:ext cx="2096936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BC5</a:t>
            </a:r>
          </a:p>
          <a:p>
            <a:pPr algn="ctr"/>
            <a:r>
              <a:rPr lang="en-US" dirty="0" smtClean="0"/>
              <a:t>Dimension</a:t>
            </a:r>
            <a:endParaRPr lang="en-US" dirty="0"/>
          </a:p>
        </p:txBody>
      </p:sp>
      <p:sp>
        <p:nvSpPr>
          <p:cNvPr id="158" name="Rectangle 157"/>
          <p:cNvSpPr/>
          <p:nvPr/>
        </p:nvSpPr>
        <p:spPr>
          <a:xfrm>
            <a:off x="19909899" y="-3923228"/>
            <a:ext cx="3517656" cy="7625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BC55 </a:t>
            </a:r>
          </a:p>
          <a:p>
            <a:pPr algn="ctr"/>
            <a:r>
              <a:rPr lang="en-US" dirty="0" smtClean="0"/>
              <a:t>Measurement Unit</a:t>
            </a:r>
            <a:endParaRPr lang="en-US" dirty="0"/>
          </a:p>
        </p:txBody>
      </p:sp>
      <p:cxnSp>
        <p:nvCxnSpPr>
          <p:cNvPr id="159" name="Elbow Connector 158"/>
          <p:cNvCxnSpPr>
            <a:stCxn id="155" idx="3"/>
            <a:endCxn id="158" idx="1"/>
          </p:cNvCxnSpPr>
          <p:nvPr/>
        </p:nvCxnSpPr>
        <p:spPr>
          <a:xfrm flipV="1">
            <a:off x="16717388" y="-3541950"/>
            <a:ext cx="3192511" cy="105100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8142065" y="-3941738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LC21 has unit</a:t>
            </a:r>
            <a:endParaRPr lang="en-US" dirty="0"/>
          </a:p>
        </p:txBody>
      </p:sp>
      <p:sp>
        <p:nvSpPr>
          <p:cNvPr id="161" name="Rectangle 160"/>
          <p:cNvSpPr/>
          <p:nvPr/>
        </p:nvSpPr>
        <p:spPr>
          <a:xfrm>
            <a:off x="19893858" y="-1736041"/>
            <a:ext cx="2096936" cy="594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Number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18005709" y="-1123322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LC20 has value</a:t>
            </a:r>
            <a:endParaRPr lang="en-US" dirty="0"/>
          </a:p>
        </p:txBody>
      </p:sp>
      <p:cxnSp>
        <p:nvCxnSpPr>
          <p:cNvPr id="163" name="Elbow Connector 162"/>
          <p:cNvCxnSpPr>
            <a:stCxn id="155" idx="3"/>
            <a:endCxn id="161" idx="1"/>
          </p:cNvCxnSpPr>
          <p:nvPr/>
        </p:nvCxnSpPr>
        <p:spPr>
          <a:xfrm>
            <a:off x="16717388" y="-2490945"/>
            <a:ext cx="3176470" cy="10519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" name="Rectangle 163"/>
          <p:cNvSpPr/>
          <p:nvPr/>
        </p:nvSpPr>
        <p:spPr>
          <a:xfrm>
            <a:off x="13408170" y="-6879304"/>
            <a:ext cx="2096936" cy="6966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Attribute Property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9744058" y="-7016028"/>
            <a:ext cx="3369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LC? has observed properties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15324092" y="-7569661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LC20 has value</a:t>
            </a:r>
            <a:endParaRPr lang="en-US" dirty="0"/>
          </a:p>
        </p:txBody>
      </p:sp>
      <p:sp>
        <p:nvSpPr>
          <p:cNvPr id="172" name="Rectangle 171"/>
          <p:cNvSpPr/>
          <p:nvPr/>
        </p:nvSpPr>
        <p:spPr>
          <a:xfrm>
            <a:off x="18932287" y="-7384995"/>
            <a:ext cx="2096936" cy="59418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E59 Primitive Value</a:t>
            </a:r>
            <a:endParaRPr lang="en-US" dirty="0"/>
          </a:p>
        </p:txBody>
      </p:sp>
      <p:cxnSp>
        <p:nvCxnSpPr>
          <p:cNvPr id="174" name="Elbow Connector 173"/>
          <p:cNvCxnSpPr>
            <a:stCxn id="164" idx="3"/>
            <a:endCxn id="172" idx="1"/>
          </p:cNvCxnSpPr>
          <p:nvPr/>
        </p:nvCxnSpPr>
        <p:spPr>
          <a:xfrm flipV="1">
            <a:off x="15505106" y="-7087903"/>
            <a:ext cx="3427181" cy="5569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6" name="Rectangle 175"/>
          <p:cNvSpPr/>
          <p:nvPr/>
        </p:nvSpPr>
        <p:spPr>
          <a:xfrm>
            <a:off x="20614491" y="4243479"/>
            <a:ext cx="3099996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BC10</a:t>
            </a:r>
          </a:p>
          <a:p>
            <a:pPr algn="ctr"/>
            <a:r>
              <a:rPr lang="en-US" dirty="0" smtClean="0"/>
              <a:t>Biotic Element  Type</a:t>
            </a:r>
            <a:endParaRPr lang="en-US" dirty="0"/>
          </a:p>
        </p:txBody>
      </p:sp>
      <p:sp>
        <p:nvSpPr>
          <p:cNvPr id="182" name="Rectangle 181"/>
          <p:cNvSpPr/>
          <p:nvPr/>
        </p:nvSpPr>
        <p:spPr>
          <a:xfrm>
            <a:off x="21673264" y="5668585"/>
            <a:ext cx="3099996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BT18 Kingdom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21037389" y="7397535"/>
            <a:ext cx="3099996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BT19 Phylum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20653762" y="8905768"/>
            <a:ext cx="3099996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BT22 Class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19576453" y="10414001"/>
            <a:ext cx="3099996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BT27 Species</a:t>
            </a:r>
          </a:p>
        </p:txBody>
      </p:sp>
      <p:cxnSp>
        <p:nvCxnSpPr>
          <p:cNvPr id="187" name="Shape 186"/>
          <p:cNvCxnSpPr>
            <a:stCxn id="185" idx="1"/>
            <a:endCxn id="184" idx="1"/>
          </p:cNvCxnSpPr>
          <p:nvPr/>
        </p:nvCxnSpPr>
        <p:spPr>
          <a:xfrm rot="10800000" flipH="1">
            <a:off x="19576452" y="9254112"/>
            <a:ext cx="1077309" cy="1508233"/>
          </a:xfrm>
          <a:prstGeom prst="curvedConnector3">
            <a:avLst>
              <a:gd name="adj1" fmla="val -2122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hape 186"/>
          <p:cNvCxnSpPr>
            <a:stCxn id="184" idx="1"/>
            <a:endCxn id="183" idx="1"/>
          </p:cNvCxnSpPr>
          <p:nvPr/>
        </p:nvCxnSpPr>
        <p:spPr>
          <a:xfrm rot="10800000" flipH="1">
            <a:off x="20653761" y="7745879"/>
            <a:ext cx="383627" cy="1508233"/>
          </a:xfrm>
          <a:prstGeom prst="curvedConnector3">
            <a:avLst>
              <a:gd name="adj1" fmla="val -5958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Shape 186"/>
          <p:cNvCxnSpPr>
            <a:stCxn id="183" idx="1"/>
            <a:endCxn id="182" idx="1"/>
          </p:cNvCxnSpPr>
          <p:nvPr/>
        </p:nvCxnSpPr>
        <p:spPr>
          <a:xfrm rot="10800000" flipH="1">
            <a:off x="21037388" y="6016928"/>
            <a:ext cx="635875" cy="1728950"/>
          </a:xfrm>
          <a:prstGeom prst="curvedConnector3">
            <a:avLst>
              <a:gd name="adj1" fmla="val -3595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17636983" y="8157283"/>
            <a:ext cx="295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LT8 usually belongs to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18262348" y="7048443"/>
            <a:ext cx="295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LT8 usually belongs to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16906515" y="9287144"/>
            <a:ext cx="295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LT8 usually belongs to</a:t>
            </a:r>
          </a:p>
        </p:txBody>
      </p:sp>
      <p:cxnSp>
        <p:nvCxnSpPr>
          <p:cNvPr id="211" name="Shape 210"/>
          <p:cNvCxnSpPr>
            <a:stCxn id="94" idx="2"/>
            <a:endCxn id="176" idx="1"/>
          </p:cNvCxnSpPr>
          <p:nvPr/>
        </p:nvCxnSpPr>
        <p:spPr>
          <a:xfrm rot="16200000" flipH="1">
            <a:off x="12109536" y="-3913134"/>
            <a:ext cx="6989675" cy="10020236"/>
          </a:xfrm>
          <a:prstGeom prst="bent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14256294" y="4004508"/>
            <a:ext cx="711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LX? has  identified </a:t>
            </a:r>
            <a:r>
              <a:rPr lang="en-US" dirty="0" err="1" smtClean="0">
                <a:solidFill>
                  <a:schemeClr val="bg1"/>
                </a:solidFill>
              </a:rPr>
              <a:t>taxon</a:t>
            </a:r>
            <a:r>
              <a:rPr lang="en-US" dirty="0" smtClean="0">
                <a:solidFill>
                  <a:schemeClr val="bg1"/>
                </a:solidFill>
              </a:rPr>
              <a:t> classification starting with</a:t>
            </a:r>
          </a:p>
        </p:txBody>
      </p:sp>
      <p:sp>
        <p:nvSpPr>
          <p:cNvPr id="214" name="Up Arrow 213"/>
          <p:cNvSpPr/>
          <p:nvPr/>
        </p:nvSpPr>
        <p:spPr>
          <a:xfrm>
            <a:off x="22958519" y="4943180"/>
            <a:ext cx="542991" cy="685423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13250061" y="-3576874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LC28 has dimension</a:t>
            </a:r>
            <a:endParaRPr lang="en-US" dirty="0" smtClean="0"/>
          </a:p>
        </p:txBody>
      </p:sp>
      <p:cxnSp>
        <p:nvCxnSpPr>
          <p:cNvPr id="80" name="Shape 79"/>
          <p:cNvCxnSpPr>
            <a:stCxn id="148" idx="3"/>
            <a:endCxn id="155" idx="1"/>
          </p:cNvCxnSpPr>
          <p:nvPr/>
        </p:nvCxnSpPr>
        <p:spPr>
          <a:xfrm>
            <a:off x="11749218" y="-4180585"/>
            <a:ext cx="2871234" cy="16896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hape 86"/>
          <p:cNvCxnSpPr>
            <a:stCxn id="148" idx="0"/>
            <a:endCxn id="164" idx="1"/>
          </p:cNvCxnSpPr>
          <p:nvPr/>
        </p:nvCxnSpPr>
        <p:spPr>
          <a:xfrm rot="5400000" flipH="1" flipV="1">
            <a:off x="10997095" y="-6940002"/>
            <a:ext cx="2002033" cy="2820117"/>
          </a:xfrm>
          <a:prstGeom prst="bent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8929202" y="-3094539"/>
            <a:ext cx="3330106" cy="6966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BC9_1</a:t>
            </a:r>
          </a:p>
          <a:p>
            <a:pPr algn="ctr"/>
            <a:r>
              <a:rPr lang="en-US" dirty="0" smtClean="0"/>
              <a:t>Marine Observable Entity</a:t>
            </a:r>
            <a:endParaRPr lang="en-US" dirty="0"/>
          </a:p>
        </p:txBody>
      </p:sp>
      <p:sp>
        <p:nvSpPr>
          <p:cNvPr id="97" name="Up Arrow 96"/>
          <p:cNvSpPr/>
          <p:nvPr/>
        </p:nvSpPr>
        <p:spPr>
          <a:xfrm>
            <a:off x="10316557" y="-3832242"/>
            <a:ext cx="542991" cy="685423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859544" y="12664153"/>
            <a:ext cx="9098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www.lifewatchgreece.eu/theClassCode/name_entity</a:t>
            </a:r>
            <a:endParaRPr lang="en-US" sz="3600" dirty="0"/>
          </a:p>
        </p:txBody>
      </p:sp>
      <p:sp>
        <p:nvSpPr>
          <p:cNvPr id="73" name="Rectangle 72"/>
          <p:cNvSpPr/>
          <p:nvPr/>
        </p:nvSpPr>
        <p:spPr>
          <a:xfrm>
            <a:off x="11257555" y="5017427"/>
            <a:ext cx="275871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BC44 </a:t>
            </a:r>
          </a:p>
          <a:p>
            <a:pPr algn="ctr"/>
            <a:r>
              <a:rPr lang="en-US" dirty="0" smtClean="0"/>
              <a:t>Attribute Assignment</a:t>
            </a:r>
          </a:p>
        </p:txBody>
      </p:sp>
      <p:cxnSp>
        <p:nvCxnSpPr>
          <p:cNvPr id="75" name="Elbow Connector 74"/>
          <p:cNvCxnSpPr>
            <a:stCxn id="73" idx="3"/>
            <a:endCxn id="176" idx="2"/>
          </p:cNvCxnSpPr>
          <p:nvPr/>
        </p:nvCxnSpPr>
        <p:spPr>
          <a:xfrm flipV="1">
            <a:off x="14016265" y="4940165"/>
            <a:ext cx="8148224" cy="42560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4016265" y="4914697"/>
            <a:ext cx="3539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LX6 assigned attribute to type 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901064" y="6814694"/>
            <a:ext cx="1562101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BC8</a:t>
            </a:r>
          </a:p>
          <a:p>
            <a:pPr algn="ctr"/>
            <a:r>
              <a:rPr lang="en-US" dirty="0" smtClean="0"/>
              <a:t>Actor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9302100" y="6664529"/>
            <a:ext cx="2579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LC13 is carried out by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7114011" y="8600917"/>
            <a:ext cx="135078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BC2 </a:t>
            </a:r>
          </a:p>
          <a:p>
            <a:pPr algn="ctr"/>
            <a:r>
              <a:rPr lang="en-US" dirty="0" smtClean="0"/>
              <a:t>Time Span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8800922" y="8488856"/>
            <a:ext cx="22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LC5 has time span</a:t>
            </a:r>
            <a:endParaRPr lang="en-US" dirty="0"/>
          </a:p>
        </p:txBody>
      </p:sp>
      <p:cxnSp>
        <p:nvCxnSpPr>
          <p:cNvPr id="90" name="Elbow Connector 89"/>
          <p:cNvCxnSpPr>
            <a:stCxn id="73" idx="2"/>
            <a:endCxn id="83" idx="3"/>
          </p:cNvCxnSpPr>
          <p:nvPr/>
        </p:nvCxnSpPr>
        <p:spPr>
          <a:xfrm rot="5400000">
            <a:off x="8933278" y="5245627"/>
            <a:ext cx="3235147" cy="417211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5119670" y="10595798"/>
            <a:ext cx="3345121" cy="89241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BC30_1</a:t>
            </a:r>
          </a:p>
          <a:p>
            <a:pPr algn="ctr"/>
            <a:r>
              <a:rPr lang="en-US" dirty="0" smtClean="0"/>
              <a:t>Scientific Name Appellation</a:t>
            </a:r>
            <a:endParaRPr lang="en-US" dirty="0"/>
          </a:p>
        </p:txBody>
      </p:sp>
      <p:cxnSp>
        <p:nvCxnSpPr>
          <p:cNvPr id="104" name="Shape 103"/>
          <p:cNvCxnSpPr>
            <a:stCxn id="73" idx="2"/>
            <a:endCxn id="100" idx="3"/>
          </p:cNvCxnSpPr>
          <p:nvPr/>
        </p:nvCxnSpPr>
        <p:spPr>
          <a:xfrm rot="5400000">
            <a:off x="7886905" y="6292000"/>
            <a:ext cx="5327893" cy="417211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8760818" y="10596489"/>
            <a:ext cx="2412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LC4 has appellation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-1594683" y="-2751827"/>
            <a:ext cx="2322331" cy="56678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Fieldnumber</a:t>
            </a:r>
            <a:endParaRPr lang="en-US" dirty="0" smtClean="0"/>
          </a:p>
          <a:p>
            <a:pPr algn="ctr"/>
            <a:r>
              <a:rPr lang="en-US" dirty="0" smtClean="0"/>
              <a:t>(sampling name)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4240201" y="9297604"/>
            <a:ext cx="4903800" cy="43899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scientificNameAuthorship</a:t>
            </a:r>
            <a:r>
              <a:rPr lang="en-US" dirty="0" smtClean="0"/>
              <a:t>((</a:t>
            </a:r>
            <a:r>
              <a:rPr lang="en-US" dirty="0" err="1" smtClean="0"/>
              <a:t>Leydig</a:t>
            </a:r>
            <a:r>
              <a:rPr lang="en-US" dirty="0" smtClean="0"/>
              <a:t>, 1851))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4117729" y="11506113"/>
            <a:ext cx="5530768" cy="57582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Scientificname</a:t>
            </a:r>
            <a:r>
              <a:rPr lang="en-US" dirty="0" smtClean="0"/>
              <a:t>(</a:t>
            </a:r>
            <a:r>
              <a:rPr lang="en-US" dirty="0" err="1" smtClean="0"/>
              <a:t>Amphiglena</a:t>
            </a:r>
            <a:r>
              <a:rPr lang="en-US" dirty="0" smtClean="0"/>
              <a:t> </a:t>
            </a:r>
            <a:r>
              <a:rPr lang="en-US" dirty="0" err="1" smtClean="0"/>
              <a:t>mediterranea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1739550" y="10608988"/>
            <a:ext cx="272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LC1 is identified by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-2922122" y="11403083"/>
            <a:ext cx="5381550" cy="71347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ScientificnameID</a:t>
            </a:r>
            <a:endParaRPr lang="en-US" dirty="0" smtClean="0"/>
          </a:p>
          <a:p>
            <a:pPr algn="ctr"/>
            <a:r>
              <a:rPr lang="en-US" dirty="0" smtClean="0"/>
              <a:t>(urn:lsid:marinespecies.org:taxname:130869)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-1330438" y="10695290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BC32</a:t>
            </a:r>
          </a:p>
          <a:p>
            <a:pPr algn="ctr"/>
            <a:r>
              <a:rPr lang="en-US" dirty="0" smtClean="0"/>
              <a:t>Identifier</a:t>
            </a:r>
            <a:endParaRPr lang="en-US" dirty="0"/>
          </a:p>
        </p:txBody>
      </p:sp>
      <p:cxnSp>
        <p:nvCxnSpPr>
          <p:cNvPr id="118" name="Straight Arrow Connector 117"/>
          <p:cNvCxnSpPr>
            <a:stCxn id="100" idx="1"/>
            <a:endCxn id="113" idx="3"/>
          </p:cNvCxnSpPr>
          <p:nvPr/>
        </p:nvCxnSpPr>
        <p:spPr>
          <a:xfrm flipH="1">
            <a:off x="991892" y="11042006"/>
            <a:ext cx="4127778" cy="16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19576452" y="11110687"/>
            <a:ext cx="3099997" cy="97566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Species (</a:t>
            </a:r>
            <a:r>
              <a:rPr lang="en-US" dirty="0" err="1" smtClean="0"/>
              <a:t>ephilet</a:t>
            </a:r>
            <a:r>
              <a:rPr lang="en-US" dirty="0" smtClean="0"/>
              <a:t>)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mediterranea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20653761" y="9602454"/>
            <a:ext cx="3099997" cy="53761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'Class</a:t>
            </a:r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>
            <a:off x="21058409" y="8083711"/>
            <a:ext cx="3099997" cy="53761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' Phylum</a:t>
            </a:r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>
            <a:off x="21683774" y="6407313"/>
            <a:ext cx="3099997" cy="53761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Kingdom</a:t>
            </a:r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9143829" y="-2425995"/>
            <a:ext cx="2857637" cy="56678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Blank node 2</a:t>
            </a:r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>
            <a:off x="3778304" y="-4922199"/>
            <a:ext cx="3330106" cy="56678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Blank node 1</a:t>
            </a:r>
            <a:endParaRPr lang="en-US" dirty="0"/>
          </a:p>
        </p:txBody>
      </p:sp>
      <p:sp>
        <p:nvSpPr>
          <p:cNvPr id="137" name="Rectangle 136"/>
          <p:cNvSpPr/>
          <p:nvPr/>
        </p:nvSpPr>
        <p:spPr>
          <a:xfrm>
            <a:off x="4392601" y="7558144"/>
            <a:ext cx="4903800" cy="43899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scientificNameAuthorship</a:t>
            </a:r>
            <a:r>
              <a:rPr lang="en-US" dirty="0" smtClean="0"/>
              <a:t>((</a:t>
            </a:r>
            <a:r>
              <a:rPr lang="en-US" dirty="0" err="1" smtClean="0"/>
              <a:t>Leydig</a:t>
            </a:r>
            <a:r>
              <a:rPr lang="en-US" dirty="0" smtClean="0"/>
              <a:t>, 1851))</a:t>
            </a:r>
            <a:endParaRPr lang="en-US" dirty="0"/>
          </a:p>
        </p:txBody>
      </p:sp>
      <p:sp>
        <p:nvSpPr>
          <p:cNvPr id="139" name="Rectangle 138"/>
          <p:cNvSpPr/>
          <p:nvPr/>
        </p:nvSpPr>
        <p:spPr>
          <a:xfrm>
            <a:off x="2309906" y="-549912"/>
            <a:ext cx="2322331" cy="56678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Waterbody</a:t>
            </a:r>
            <a:r>
              <a:rPr lang="en-US" b="1" dirty="0" smtClean="0"/>
              <a:t> (Aegean Sea)</a:t>
            </a:r>
            <a:endParaRPr lang="en-US" b="1" dirty="0"/>
          </a:p>
        </p:txBody>
      </p:sp>
      <p:sp>
        <p:nvSpPr>
          <p:cNvPr id="142" name="Rectangle 141"/>
          <p:cNvSpPr/>
          <p:nvPr/>
        </p:nvSpPr>
        <p:spPr>
          <a:xfrm>
            <a:off x="-8379103" y="7175183"/>
            <a:ext cx="2322331" cy="61297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Blank node 3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-16093296" y="5462638"/>
            <a:ext cx="2348607" cy="64508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Locality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Alykes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4" name="Rectangle 143"/>
          <p:cNvSpPr/>
          <p:nvPr/>
        </p:nvSpPr>
        <p:spPr>
          <a:xfrm>
            <a:off x="-16639833" y="12835637"/>
            <a:ext cx="3783267" cy="76504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'</a:t>
            </a:r>
            <a:r>
              <a:rPr lang="en-US" dirty="0" err="1" smtClean="0"/>
              <a:t>Latitude,Longitude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(32,45)</a:t>
            </a:r>
            <a:endParaRPr lang="en-US" dirty="0"/>
          </a:p>
        </p:txBody>
      </p:sp>
      <p:sp>
        <p:nvSpPr>
          <p:cNvPr id="147" name="Rectangle 146"/>
          <p:cNvSpPr/>
          <p:nvPr/>
        </p:nvSpPr>
        <p:spPr>
          <a:xfrm>
            <a:off x="-19766657" y="15006021"/>
            <a:ext cx="3783267" cy="76504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'</a:t>
            </a:r>
            <a:r>
              <a:rPr lang="en-US" dirty="0" err="1" smtClean="0"/>
              <a:t>geodeticDatum</a:t>
            </a:r>
            <a:endParaRPr lang="en-US" dirty="0"/>
          </a:p>
          <a:p>
            <a:pPr algn="ctr"/>
            <a:r>
              <a:rPr lang="en-US" dirty="0" smtClean="0"/>
              <a:t>(WGS 84)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-10780636" y="2791601"/>
            <a:ext cx="3821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LC38_falls_within_or_overlaps</a:t>
            </a:r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>
            <a:off x="-8368200" y="3540757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</a:t>
            </a:r>
          </a:p>
          <a:p>
            <a:pPr algn="ctr"/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151" name="Up Arrow 150"/>
          <p:cNvSpPr/>
          <p:nvPr/>
        </p:nvSpPr>
        <p:spPr>
          <a:xfrm>
            <a:off x="-7028921" y="4226932"/>
            <a:ext cx="542991" cy="685423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3" name="Shape 152"/>
          <p:cNvCxnSpPr>
            <a:stCxn id="150" idx="1"/>
            <a:endCxn id="150" idx="0"/>
          </p:cNvCxnSpPr>
          <p:nvPr/>
        </p:nvCxnSpPr>
        <p:spPr>
          <a:xfrm rot="10800000" flipH="1">
            <a:off x="-8368201" y="3540758"/>
            <a:ext cx="1161165" cy="348343"/>
          </a:xfrm>
          <a:prstGeom prst="bentConnector4">
            <a:avLst>
              <a:gd name="adj1" fmla="val -19687"/>
              <a:gd name="adj2" fmla="val 16562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" name="Up Arrow 153"/>
          <p:cNvSpPr/>
          <p:nvPr/>
        </p:nvSpPr>
        <p:spPr>
          <a:xfrm>
            <a:off x="3235313" y="-1985767"/>
            <a:ext cx="542991" cy="685423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2018376" y="-2657123"/>
            <a:ext cx="3005741" cy="6406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BC35 Physical Thing</a:t>
            </a:r>
          </a:p>
        </p:txBody>
      </p:sp>
      <p:cxnSp>
        <p:nvCxnSpPr>
          <p:cNvPr id="169" name="Shape 168"/>
          <p:cNvCxnSpPr>
            <a:stCxn id="165" idx="3"/>
            <a:endCxn id="165" idx="0"/>
          </p:cNvCxnSpPr>
          <p:nvPr/>
        </p:nvCxnSpPr>
        <p:spPr>
          <a:xfrm flipH="1" flipV="1">
            <a:off x="3521247" y="-2657123"/>
            <a:ext cx="1502870" cy="320323"/>
          </a:xfrm>
          <a:prstGeom prst="bentConnector4">
            <a:avLst>
              <a:gd name="adj1" fmla="val -15211"/>
              <a:gd name="adj2" fmla="val 17136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3226850" y="-3322201"/>
            <a:ext cx="2354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LC16 forms part of</a:t>
            </a:r>
            <a:endParaRPr lang="en-US" dirty="0"/>
          </a:p>
        </p:txBody>
      </p:sp>
      <p:sp>
        <p:nvSpPr>
          <p:cNvPr id="171" name="Right Brace 170"/>
          <p:cNvSpPr/>
          <p:nvPr/>
        </p:nvSpPr>
        <p:spPr>
          <a:xfrm>
            <a:off x="5466511" y="-3290670"/>
            <a:ext cx="598129" cy="3098578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5906984" y="-1624694"/>
            <a:ext cx="4051537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higherGeography</a:t>
            </a:r>
            <a:r>
              <a:rPr lang="en-US" dirty="0" smtClean="0"/>
              <a:t> </a:t>
            </a:r>
          </a:p>
          <a:p>
            <a:r>
              <a:rPr lang="en-US" dirty="0" smtClean="0"/>
              <a:t>(</a:t>
            </a:r>
            <a:r>
              <a:rPr lang="es-ES" dirty="0" err="1" smtClean="0"/>
              <a:t>Mediterranean</a:t>
            </a:r>
            <a:r>
              <a:rPr lang="es-ES" dirty="0" smtClean="0"/>
              <a:t> Sea - Eastern </a:t>
            </a:r>
            <a:r>
              <a:rPr lang="es-ES" dirty="0" err="1" smtClean="0"/>
              <a:t>Basin</a:t>
            </a:r>
            <a:r>
              <a:rPr lang="es-ES" dirty="0" smtClean="0"/>
              <a:t> - </a:t>
            </a:r>
            <a:r>
              <a:rPr lang="es-ES" dirty="0" err="1" smtClean="0"/>
              <a:t>Aegean</a:t>
            </a:r>
            <a:r>
              <a:rPr lang="es-ES" dirty="0" smtClean="0"/>
              <a:t> Sea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5202705" y="198503"/>
            <a:ext cx="272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LC1 is identified by</a:t>
            </a:r>
            <a:endParaRPr lang="en-US" dirty="0"/>
          </a:p>
        </p:txBody>
      </p:sp>
      <p:sp>
        <p:nvSpPr>
          <p:cNvPr id="177" name="Rectangle 176"/>
          <p:cNvSpPr/>
          <p:nvPr/>
        </p:nvSpPr>
        <p:spPr>
          <a:xfrm>
            <a:off x="2464424" y="2033121"/>
            <a:ext cx="5381550" cy="156141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higherGeographyID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u="sng" dirty="0" smtClean="0">
                <a:solidFill>
                  <a:schemeClr val="tx1"/>
                </a:solidFill>
                <a:hlinkClick r:id="rId2"/>
              </a:rPr>
              <a:t>http://www.marineregions.org/gazetteer.php?p=details&amp;id=3315</a:t>
            </a:r>
            <a:r>
              <a:rPr lang="en-US" u="sng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056108" y="1325328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BC32</a:t>
            </a:r>
          </a:p>
          <a:p>
            <a:pPr algn="ctr"/>
            <a:r>
              <a:rPr lang="en-US" dirty="0" smtClean="0"/>
              <a:t>Identifier</a:t>
            </a:r>
            <a:endParaRPr lang="en-US" dirty="0"/>
          </a:p>
        </p:txBody>
      </p:sp>
      <p:cxnSp>
        <p:nvCxnSpPr>
          <p:cNvPr id="180" name="Shape 179"/>
          <p:cNvCxnSpPr>
            <a:stCxn id="28" idx="3"/>
            <a:endCxn id="178" idx="0"/>
          </p:cNvCxnSpPr>
          <p:nvPr/>
        </p:nvCxnSpPr>
        <p:spPr>
          <a:xfrm>
            <a:off x="4240201" y="-904512"/>
            <a:ext cx="977072" cy="22298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" name="Rectangle 180"/>
          <p:cNvSpPr/>
          <p:nvPr/>
        </p:nvSpPr>
        <p:spPr>
          <a:xfrm>
            <a:off x="-5325851" y="1525879"/>
            <a:ext cx="2992555" cy="61297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maximumDepthInMeters</a:t>
            </a:r>
            <a:endParaRPr lang="en-US" dirty="0" smtClean="0"/>
          </a:p>
        </p:txBody>
      </p:sp>
      <p:sp>
        <p:nvSpPr>
          <p:cNvPr id="186" name="Rectangle 185"/>
          <p:cNvSpPr/>
          <p:nvPr/>
        </p:nvSpPr>
        <p:spPr>
          <a:xfrm>
            <a:off x="-5331106" y="2151244"/>
            <a:ext cx="2992555" cy="61297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minimumDepthInMeters</a:t>
            </a:r>
            <a:endParaRPr lang="en-US" dirty="0" smtClean="0"/>
          </a:p>
        </p:txBody>
      </p:sp>
      <p:sp>
        <p:nvSpPr>
          <p:cNvPr id="188" name="Rectangle 187"/>
          <p:cNvSpPr/>
          <p:nvPr/>
        </p:nvSpPr>
        <p:spPr>
          <a:xfrm>
            <a:off x="-11746012" y="-223346"/>
            <a:ext cx="3517656" cy="7625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BC55 </a:t>
            </a:r>
          </a:p>
          <a:p>
            <a:pPr algn="ctr"/>
            <a:r>
              <a:rPr lang="en-US" dirty="0" smtClean="0"/>
              <a:t>Measurement Unit</a:t>
            </a:r>
            <a:endParaRPr lang="en-US" dirty="0"/>
          </a:p>
        </p:txBody>
      </p:sp>
      <p:sp>
        <p:nvSpPr>
          <p:cNvPr id="190" name="TextBox 189"/>
          <p:cNvSpPr txBox="1"/>
          <p:nvPr/>
        </p:nvSpPr>
        <p:spPr>
          <a:xfrm>
            <a:off x="-7868870" y="-336449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LC21 has unit</a:t>
            </a:r>
            <a:endParaRPr lang="en-US" dirty="0"/>
          </a:p>
        </p:txBody>
      </p:sp>
      <p:sp>
        <p:nvSpPr>
          <p:cNvPr id="191" name="Rectangle 190"/>
          <p:cNvSpPr/>
          <p:nvPr/>
        </p:nvSpPr>
        <p:spPr>
          <a:xfrm>
            <a:off x="-10325292" y="1427815"/>
            <a:ext cx="2096936" cy="594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Number</a:t>
            </a:r>
            <a:endParaRPr lang="en-US" dirty="0"/>
          </a:p>
        </p:txBody>
      </p:sp>
      <p:sp>
        <p:nvSpPr>
          <p:cNvPr id="192" name="TextBox 191"/>
          <p:cNvSpPr txBox="1"/>
          <p:nvPr/>
        </p:nvSpPr>
        <p:spPr>
          <a:xfrm>
            <a:off x="-8099183" y="1792016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LC20 has value</a:t>
            </a:r>
            <a:endParaRPr lang="en-US" dirty="0"/>
          </a:p>
        </p:txBody>
      </p:sp>
      <p:cxnSp>
        <p:nvCxnSpPr>
          <p:cNvPr id="195" name="Elbow Connector 194"/>
          <p:cNvCxnSpPr>
            <a:stCxn id="115" idx="1"/>
            <a:endCxn id="188" idx="3"/>
          </p:cNvCxnSpPr>
          <p:nvPr/>
        </p:nvCxnSpPr>
        <p:spPr>
          <a:xfrm rot="10800000">
            <a:off x="-8228355" y="157933"/>
            <a:ext cx="3595465" cy="96454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Elbow Connector 196"/>
          <p:cNvCxnSpPr>
            <a:stCxn id="115" idx="1"/>
            <a:endCxn id="191" idx="3"/>
          </p:cNvCxnSpPr>
          <p:nvPr/>
        </p:nvCxnSpPr>
        <p:spPr>
          <a:xfrm rot="10800000" flipV="1">
            <a:off x="-8228355" y="1122475"/>
            <a:ext cx="3595465" cy="6024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2" name="Rectangle 201"/>
          <p:cNvSpPr/>
          <p:nvPr/>
        </p:nvSpPr>
        <p:spPr>
          <a:xfrm>
            <a:off x="-11085349" y="509497"/>
            <a:ext cx="2322331" cy="61297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meters</a:t>
            </a:r>
          </a:p>
        </p:txBody>
      </p:sp>
      <p:sp>
        <p:nvSpPr>
          <p:cNvPr id="204" name="Rectangle 203"/>
          <p:cNvSpPr/>
          <p:nvPr/>
        </p:nvSpPr>
        <p:spPr>
          <a:xfrm>
            <a:off x="-10020383" y="2017730"/>
            <a:ext cx="1535889" cy="61297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</a:t>
            </a:r>
          </a:p>
        </p:txBody>
      </p:sp>
      <p:sp>
        <p:nvSpPr>
          <p:cNvPr id="205" name="Rectangle 204"/>
          <p:cNvSpPr/>
          <p:nvPr/>
        </p:nvSpPr>
        <p:spPr>
          <a:xfrm>
            <a:off x="-4442614" y="-1074961"/>
            <a:ext cx="1535889" cy="61297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Eventdate</a:t>
            </a:r>
            <a:r>
              <a:rPr lang="en-US" dirty="0" smtClean="0"/>
              <a:t> ()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12786555" y="-6182618"/>
            <a:ext cx="1307827" cy="5370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sex</a:t>
            </a:r>
            <a:endParaRPr lang="en-US" b="1" dirty="0"/>
          </a:p>
        </p:txBody>
      </p:sp>
      <p:sp>
        <p:nvSpPr>
          <p:cNvPr id="210" name="Rectangle 209"/>
          <p:cNvSpPr/>
          <p:nvPr/>
        </p:nvSpPr>
        <p:spPr>
          <a:xfrm>
            <a:off x="12812831" y="-5620315"/>
            <a:ext cx="1307827" cy="5370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lifeStage</a:t>
            </a:r>
            <a:endParaRPr lang="en-US" b="1" dirty="0"/>
          </a:p>
        </p:txBody>
      </p:sp>
      <p:sp>
        <p:nvSpPr>
          <p:cNvPr id="213" name="Rectangle 212"/>
          <p:cNvSpPr/>
          <p:nvPr/>
        </p:nvSpPr>
        <p:spPr>
          <a:xfrm>
            <a:off x="18898314" y="-6786962"/>
            <a:ext cx="1307827" cy="5370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215" name="Rectangle 214"/>
          <p:cNvSpPr/>
          <p:nvPr/>
        </p:nvSpPr>
        <p:spPr>
          <a:xfrm>
            <a:off x="18893059" y="-6224659"/>
            <a:ext cx="1307827" cy="5370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juvenile</a:t>
            </a:r>
            <a:endParaRPr lang="en-US" b="1" dirty="0"/>
          </a:p>
        </p:txBody>
      </p:sp>
      <p:sp>
        <p:nvSpPr>
          <p:cNvPr id="216" name="Rectangle 215"/>
          <p:cNvSpPr/>
          <p:nvPr/>
        </p:nvSpPr>
        <p:spPr>
          <a:xfrm>
            <a:off x="-7845584" y="-2783247"/>
            <a:ext cx="2893913" cy="73441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samplingProtocol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abcd</a:t>
            </a:r>
            <a:r>
              <a:rPr lang="en-US" dirty="0" smtClean="0"/>
              <a:t>)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14246596" y="-2115940"/>
            <a:ext cx="2857637" cy="56678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Measurementtype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(length)</a:t>
            </a:r>
            <a:endParaRPr lang="en-US" dirty="0"/>
          </a:p>
        </p:txBody>
      </p:sp>
      <p:sp>
        <p:nvSpPr>
          <p:cNvPr id="218" name="Rectangle 217"/>
          <p:cNvSpPr/>
          <p:nvPr/>
        </p:nvSpPr>
        <p:spPr>
          <a:xfrm>
            <a:off x="20595733" y="-3166152"/>
            <a:ext cx="2421919" cy="50902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measurementunit</a:t>
            </a:r>
            <a:r>
              <a:rPr lang="en-US" b="1" dirty="0" smtClean="0"/>
              <a:t> (CM)</a:t>
            </a:r>
            <a:endParaRPr lang="en-US" b="1" dirty="0"/>
          </a:p>
        </p:txBody>
      </p:sp>
      <p:sp>
        <p:nvSpPr>
          <p:cNvPr id="220" name="Rectangle 219"/>
          <p:cNvSpPr/>
          <p:nvPr/>
        </p:nvSpPr>
        <p:spPr>
          <a:xfrm>
            <a:off x="19978616" y="-1123322"/>
            <a:ext cx="2421919" cy="509029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measurementvalue</a:t>
            </a:r>
            <a:r>
              <a:rPr lang="en-US" b="1" dirty="0" smtClean="0"/>
              <a:t>  (50)</a:t>
            </a:r>
            <a:endParaRPr lang="en-US" b="1" dirty="0"/>
          </a:p>
        </p:txBody>
      </p:sp>
      <p:sp>
        <p:nvSpPr>
          <p:cNvPr id="221" name="Rectangle 220"/>
          <p:cNvSpPr/>
          <p:nvPr/>
        </p:nvSpPr>
        <p:spPr>
          <a:xfrm>
            <a:off x="11257556" y="5714113"/>
            <a:ext cx="2758710" cy="56678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Blank node 4</a:t>
            </a:r>
            <a:endParaRPr lang="en-US" dirty="0"/>
          </a:p>
        </p:txBody>
      </p:sp>
      <p:sp>
        <p:nvSpPr>
          <p:cNvPr id="223" name="Rectangle 222"/>
          <p:cNvSpPr/>
          <p:nvPr/>
        </p:nvSpPr>
        <p:spPr>
          <a:xfrm>
            <a:off x="-15976692" y="9282505"/>
            <a:ext cx="2788659" cy="58670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locationID</a:t>
            </a:r>
            <a:r>
              <a:rPr lang="en-US" dirty="0" smtClean="0"/>
              <a:t>=</a:t>
            </a:r>
            <a:r>
              <a:rPr lang="en-US" dirty="0" err="1" smtClean="0"/>
              <a:t>StationID</a:t>
            </a:r>
            <a:endParaRPr lang="en-US" dirty="0" smtClean="0"/>
          </a:p>
          <a:p>
            <a:pPr algn="ctr"/>
            <a:r>
              <a:rPr lang="en-US" dirty="0" smtClean="0"/>
              <a:t>(CALA)</a:t>
            </a:r>
          </a:p>
        </p:txBody>
      </p:sp>
      <p:sp>
        <p:nvSpPr>
          <p:cNvPr id="231" name="Rectangle 230"/>
          <p:cNvSpPr/>
          <p:nvPr/>
        </p:nvSpPr>
        <p:spPr>
          <a:xfrm>
            <a:off x="-20954325" y="5457383"/>
            <a:ext cx="2348607" cy="64508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stateProvince</a:t>
            </a:r>
            <a:endParaRPr lang="en-US" dirty="0" smtClean="0"/>
          </a:p>
          <a:p>
            <a:pPr algn="ctr"/>
            <a:r>
              <a:rPr lang="en-US" dirty="0" smtClean="0"/>
              <a:t>(Epirus)</a:t>
            </a:r>
            <a:endParaRPr lang="en-US" dirty="0"/>
          </a:p>
        </p:txBody>
      </p:sp>
      <p:sp>
        <p:nvSpPr>
          <p:cNvPr id="232" name="Rectangle 231"/>
          <p:cNvSpPr/>
          <p:nvPr/>
        </p:nvSpPr>
        <p:spPr>
          <a:xfrm>
            <a:off x="-18531693" y="5483659"/>
            <a:ext cx="2348607" cy="64508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municipality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Preveza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3" name="Rectangle 232"/>
          <p:cNvSpPr/>
          <p:nvPr/>
        </p:nvSpPr>
        <p:spPr>
          <a:xfrm>
            <a:off x="-22226075" y="8000884"/>
            <a:ext cx="2348607" cy="64508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island</a:t>
            </a:r>
          </a:p>
          <a:p>
            <a:pPr algn="ctr"/>
            <a:r>
              <a:rPr lang="en-US" dirty="0" smtClean="0"/>
              <a:t>(Crete)</a:t>
            </a:r>
            <a:endParaRPr lang="en-US" dirty="0"/>
          </a:p>
        </p:txBody>
      </p:sp>
      <p:sp>
        <p:nvSpPr>
          <p:cNvPr id="241" name="Rectangle 240"/>
          <p:cNvSpPr/>
          <p:nvPr/>
        </p:nvSpPr>
        <p:spPr>
          <a:xfrm>
            <a:off x="-16061764" y="4738935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</a:t>
            </a:r>
          </a:p>
          <a:p>
            <a:pPr algn="ctr"/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43" name="Rectangle 242"/>
          <p:cNvSpPr/>
          <p:nvPr/>
        </p:nvSpPr>
        <p:spPr>
          <a:xfrm>
            <a:off x="-22226075" y="7283177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</a:t>
            </a:r>
          </a:p>
          <a:p>
            <a:pPr algn="ctr"/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44" name="Rectangle 243"/>
          <p:cNvSpPr/>
          <p:nvPr/>
        </p:nvSpPr>
        <p:spPr>
          <a:xfrm>
            <a:off x="-20933303" y="4770466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</a:t>
            </a:r>
          </a:p>
          <a:p>
            <a:pPr algn="ctr"/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45" name="Rectangle 244"/>
          <p:cNvSpPr/>
          <p:nvPr/>
        </p:nvSpPr>
        <p:spPr>
          <a:xfrm>
            <a:off x="-18500161" y="4760697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</a:t>
            </a:r>
          </a:p>
          <a:p>
            <a:pPr algn="ctr"/>
            <a:r>
              <a:rPr lang="en-US" dirty="0" smtClean="0"/>
              <a:t>Place</a:t>
            </a:r>
            <a:endParaRPr lang="en-US" dirty="0"/>
          </a:p>
        </p:txBody>
      </p:sp>
      <p:cxnSp>
        <p:nvCxnSpPr>
          <p:cNvPr id="252" name="Shape 251"/>
          <p:cNvCxnSpPr>
            <a:stCxn id="142" idx="1"/>
            <a:endCxn id="143" idx="2"/>
          </p:cNvCxnSpPr>
          <p:nvPr/>
        </p:nvCxnSpPr>
        <p:spPr>
          <a:xfrm rot="10800000">
            <a:off x="-14918991" y="6107718"/>
            <a:ext cx="6539889" cy="137395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-12929999" y="6979969"/>
            <a:ext cx="3821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LC38_falls_within_or_overlaps</a:t>
            </a:r>
            <a:endParaRPr lang="en-US" dirty="0"/>
          </a:p>
        </p:txBody>
      </p:sp>
      <p:cxnSp>
        <p:nvCxnSpPr>
          <p:cNvPr id="256" name="Elbow Connector 255"/>
          <p:cNvCxnSpPr>
            <a:stCxn id="143" idx="2"/>
            <a:endCxn id="232" idx="2"/>
          </p:cNvCxnSpPr>
          <p:nvPr/>
        </p:nvCxnSpPr>
        <p:spPr>
          <a:xfrm rot="5400000">
            <a:off x="-16148700" y="4899030"/>
            <a:ext cx="21021" cy="2438397"/>
          </a:xfrm>
          <a:prstGeom prst="bentConnector3">
            <a:avLst>
              <a:gd name="adj1" fmla="val 178747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Elbow Connector 257"/>
          <p:cNvCxnSpPr/>
          <p:nvPr/>
        </p:nvCxnSpPr>
        <p:spPr>
          <a:xfrm rot="5400000" flipH="1">
            <a:off x="-18571333" y="4914796"/>
            <a:ext cx="5255" cy="2433142"/>
          </a:xfrm>
          <a:prstGeom prst="bentConnector3">
            <a:avLst>
              <a:gd name="adj1" fmla="val -675022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>
            <a:off x="-19149792" y="6716107"/>
            <a:ext cx="3821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LC38_falls_within_or_overlaps</a:t>
            </a:r>
            <a:endParaRPr lang="en-US" dirty="0"/>
          </a:p>
        </p:txBody>
      </p:sp>
      <p:sp>
        <p:nvSpPr>
          <p:cNvPr id="261" name="Rectangle 260"/>
          <p:cNvSpPr/>
          <p:nvPr/>
        </p:nvSpPr>
        <p:spPr>
          <a:xfrm>
            <a:off x="-23397977" y="5473149"/>
            <a:ext cx="2348607" cy="64508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country</a:t>
            </a:r>
          </a:p>
          <a:p>
            <a:pPr algn="ctr"/>
            <a:r>
              <a:rPr lang="en-US" dirty="0" smtClean="0"/>
              <a:t>(GR)</a:t>
            </a:r>
            <a:endParaRPr lang="en-US" dirty="0"/>
          </a:p>
        </p:txBody>
      </p:sp>
      <p:sp>
        <p:nvSpPr>
          <p:cNvPr id="262" name="Rectangle 261"/>
          <p:cNvSpPr/>
          <p:nvPr/>
        </p:nvSpPr>
        <p:spPr>
          <a:xfrm>
            <a:off x="-23397977" y="4755442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</a:t>
            </a:r>
          </a:p>
          <a:p>
            <a:pPr algn="ctr"/>
            <a:r>
              <a:rPr lang="en-US" dirty="0" smtClean="0"/>
              <a:t>Place</a:t>
            </a:r>
            <a:endParaRPr lang="en-US" dirty="0"/>
          </a:p>
        </p:txBody>
      </p:sp>
      <p:cxnSp>
        <p:nvCxnSpPr>
          <p:cNvPr id="196" name="Elbow Connector 195"/>
          <p:cNvCxnSpPr>
            <a:stCxn id="231" idx="2"/>
            <a:endCxn id="261" idx="2"/>
          </p:cNvCxnSpPr>
          <p:nvPr/>
        </p:nvCxnSpPr>
        <p:spPr>
          <a:xfrm rot="5400000">
            <a:off x="-21009730" y="4888520"/>
            <a:ext cx="15766" cy="2443652"/>
          </a:xfrm>
          <a:prstGeom prst="bentConnector3">
            <a:avLst>
              <a:gd name="adj1" fmla="val 234993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Elbow Connector 218"/>
          <p:cNvCxnSpPr>
            <a:stCxn id="231" idx="2"/>
            <a:endCxn id="243" idx="0"/>
          </p:cNvCxnSpPr>
          <p:nvPr/>
        </p:nvCxnSpPr>
        <p:spPr>
          <a:xfrm rot="5400000">
            <a:off x="-21012822" y="6050376"/>
            <a:ext cx="1180714" cy="1284889"/>
          </a:xfrm>
          <a:prstGeom prst="bentConnector3">
            <a:avLst>
              <a:gd name="adj1" fmla="val 31306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Shape 233"/>
          <p:cNvCxnSpPr>
            <a:stCxn id="243" idx="1"/>
            <a:endCxn id="261" idx="2"/>
          </p:cNvCxnSpPr>
          <p:nvPr/>
        </p:nvCxnSpPr>
        <p:spPr>
          <a:xfrm rot="10800000" flipH="1">
            <a:off x="-22226075" y="6118230"/>
            <a:ext cx="2402" cy="1513291"/>
          </a:xfrm>
          <a:prstGeom prst="bentConnector4">
            <a:avLst>
              <a:gd name="adj1" fmla="val -9517069"/>
              <a:gd name="adj2" fmla="val 6150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" name="TextBox 234"/>
          <p:cNvSpPr txBox="1"/>
          <p:nvPr/>
        </p:nvSpPr>
        <p:spPr>
          <a:xfrm>
            <a:off x="-23632449" y="6710852"/>
            <a:ext cx="3821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LC38_falls_within_or_overlaps</a:t>
            </a:r>
            <a:endParaRPr lang="en-US" dirty="0"/>
          </a:p>
        </p:txBody>
      </p:sp>
      <p:sp>
        <p:nvSpPr>
          <p:cNvPr id="236" name="Rectangle 235"/>
          <p:cNvSpPr/>
          <p:nvPr/>
        </p:nvSpPr>
        <p:spPr>
          <a:xfrm>
            <a:off x="-20554932" y="12101424"/>
            <a:ext cx="3806709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BC34</a:t>
            </a:r>
          </a:p>
          <a:p>
            <a:pPr algn="ctr"/>
            <a:r>
              <a:rPr lang="en-US" dirty="0" smtClean="0"/>
              <a:t>Geometric Place Expression</a:t>
            </a:r>
            <a:endParaRPr lang="en-US" dirty="0"/>
          </a:p>
        </p:txBody>
      </p:sp>
      <p:sp>
        <p:nvSpPr>
          <p:cNvPr id="237" name="Rectangle 236"/>
          <p:cNvSpPr/>
          <p:nvPr/>
        </p:nvSpPr>
        <p:spPr>
          <a:xfrm>
            <a:off x="-20554932" y="12798851"/>
            <a:ext cx="3783267" cy="122113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' </a:t>
            </a:r>
            <a:r>
              <a:rPr lang="en-US" dirty="0" err="1" smtClean="0"/>
              <a:t>footprintWKT</a:t>
            </a:r>
            <a:endParaRPr lang="en-US" dirty="0" smtClean="0"/>
          </a:p>
          <a:p>
            <a:pPr algn="ctr"/>
            <a:r>
              <a:rPr lang="en-US" dirty="0" smtClean="0"/>
              <a:t>(&lt;</a:t>
            </a:r>
            <a:r>
              <a:rPr lang="en-US" dirty="0" err="1" smtClean="0"/>
              <a:t>Spatial</a:t>
            </a:r>
            <a:r>
              <a:rPr lang="en-US" sz="800" dirty="0" err="1" smtClean="0"/>
              <a:t>_Coverage</a:t>
            </a:r>
            <a:r>
              <a:rPr lang="en-US" sz="800" dirty="0" smtClean="0"/>
              <a:t>&gt;&lt;</a:t>
            </a:r>
            <a:r>
              <a:rPr lang="en-US" sz="800" dirty="0" err="1" smtClean="0"/>
              <a:t>Southernmost_latitude</a:t>
            </a:r>
            <a:r>
              <a:rPr lang="en-US" sz="800" dirty="0" smtClean="0"/>
              <a:t>&gt;36.0586037432603&lt;/</a:t>
            </a:r>
            <a:r>
              <a:rPr lang="en-US" sz="800" dirty="0" err="1" smtClean="0"/>
              <a:t>Southernmost_latitude</a:t>
            </a:r>
            <a:r>
              <a:rPr lang="en-US" sz="800" dirty="0" smtClean="0"/>
              <a:t>&gt;&lt;</a:t>
            </a:r>
            <a:r>
              <a:rPr lang="en-US" sz="800" dirty="0" err="1" smtClean="0"/>
              <a:t>Northernmost_latitude</a:t>
            </a:r>
            <a:r>
              <a:rPr lang="en-US" sz="800" dirty="0" smtClean="0"/>
              <a:t>&gt;42.0629816602233&lt;/</a:t>
            </a:r>
            <a:r>
              <a:rPr lang="en-US" sz="800" dirty="0" err="1" smtClean="0"/>
              <a:t>Northernmost_latitude</a:t>
            </a:r>
            <a:r>
              <a:rPr lang="en-US" sz="800" dirty="0" smtClean="0"/>
              <a:t>&gt;&lt;</a:t>
            </a:r>
            <a:r>
              <a:rPr lang="en-US" sz="800" dirty="0" err="1" smtClean="0"/>
              <a:t>Westernmost_longitude</a:t>
            </a:r>
            <a:r>
              <a:rPr lang="en-US" sz="800" dirty="0" smtClean="0"/>
              <a:t>&gt;21.7230332361079&lt;/</a:t>
            </a:r>
            <a:r>
              <a:rPr lang="en-US" sz="800" dirty="0" err="1" smtClean="0"/>
              <a:t>Westernmost_longitude</a:t>
            </a:r>
            <a:r>
              <a:rPr lang="en-US" sz="800" dirty="0" smtClean="0"/>
              <a:t>&gt;&lt;</a:t>
            </a:r>
            <a:r>
              <a:rPr lang="en-US" sz="800" dirty="0" err="1" smtClean="0"/>
              <a:t>Easternmost_longitude</a:t>
            </a:r>
            <a:r>
              <a:rPr lang="en-US" sz="800" dirty="0" smtClean="0"/>
              <a:t>&gt;28.9568985480275&lt;/</a:t>
            </a:r>
            <a:r>
              <a:rPr lang="en-US" sz="800" dirty="0" err="1" smtClean="0"/>
              <a:t>Easternmost_longitude</a:t>
            </a:r>
            <a:r>
              <a:rPr lang="en-US" sz="800" dirty="0" smtClean="0"/>
              <a:t>&gt;&lt;/</a:t>
            </a:r>
            <a:r>
              <a:rPr lang="en-US" sz="800" dirty="0" err="1" smtClean="0"/>
              <a:t>Spatial_Coverage</a:t>
            </a:r>
            <a:r>
              <a:rPr lang="en-US" sz="800" dirty="0" smtClean="0"/>
              <a:t>&gt;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0" name="Rectangle 239"/>
          <p:cNvSpPr/>
          <p:nvPr/>
        </p:nvSpPr>
        <p:spPr>
          <a:xfrm>
            <a:off x="-16390358" y="2797516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-16808312" y="3531090"/>
            <a:ext cx="3046631" cy="86845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locationRemarks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google</a:t>
            </a:r>
            <a:r>
              <a:rPr lang="en-US" dirty="0" smtClean="0"/>
              <a:t> earth with highest zoom)</a:t>
            </a:r>
          </a:p>
        </p:txBody>
      </p:sp>
      <p:cxnSp>
        <p:nvCxnSpPr>
          <p:cNvPr id="247" name="Straight Arrow Connector 246"/>
          <p:cNvCxnSpPr>
            <a:stCxn id="150" idx="1"/>
            <a:endCxn id="240" idx="3"/>
          </p:cNvCxnSpPr>
          <p:nvPr/>
        </p:nvCxnSpPr>
        <p:spPr>
          <a:xfrm flipH="1" flipV="1">
            <a:off x="-14068028" y="3145859"/>
            <a:ext cx="5699828" cy="743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0" name="TextBox 249"/>
          <p:cNvSpPr txBox="1"/>
          <p:nvPr/>
        </p:nvSpPr>
        <p:spPr>
          <a:xfrm>
            <a:off x="-10039027" y="3930392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O3_has_note</a:t>
            </a:r>
            <a:endParaRPr lang="en-US" dirty="0"/>
          </a:p>
        </p:txBody>
      </p:sp>
      <p:sp>
        <p:nvSpPr>
          <p:cNvPr id="251" name="TextBox 250"/>
          <p:cNvSpPr txBox="1"/>
          <p:nvPr/>
        </p:nvSpPr>
        <p:spPr>
          <a:xfrm>
            <a:off x="10617856" y="3997974"/>
            <a:ext cx="2019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LX3_has_type</a:t>
            </a:r>
          </a:p>
        </p:txBody>
      </p:sp>
      <p:sp>
        <p:nvSpPr>
          <p:cNvPr id="265" name="Rectangle 264"/>
          <p:cNvSpPr/>
          <p:nvPr/>
        </p:nvSpPr>
        <p:spPr>
          <a:xfrm>
            <a:off x="14321064" y="-5562508"/>
            <a:ext cx="1798772" cy="57647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basisOfRecord</a:t>
            </a:r>
            <a:endParaRPr lang="en-US" b="1" dirty="0"/>
          </a:p>
        </p:txBody>
      </p:sp>
      <p:sp>
        <p:nvSpPr>
          <p:cNvPr id="266" name="Rectangle 265"/>
          <p:cNvSpPr/>
          <p:nvPr/>
        </p:nvSpPr>
        <p:spPr>
          <a:xfrm>
            <a:off x="19455362" y="-5630825"/>
            <a:ext cx="2945173" cy="42145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Fossic</a:t>
            </a:r>
            <a:r>
              <a:rPr lang="en-US" b="1" dirty="0" smtClean="0"/>
              <a:t> specimen</a:t>
            </a:r>
            <a:endParaRPr lang="en-US" b="1" dirty="0"/>
          </a:p>
        </p:txBody>
      </p:sp>
      <p:sp>
        <p:nvSpPr>
          <p:cNvPr id="267" name="Rectangle 266"/>
          <p:cNvSpPr/>
          <p:nvPr/>
        </p:nvSpPr>
        <p:spPr>
          <a:xfrm>
            <a:off x="19450107" y="-5131584"/>
            <a:ext cx="2945173" cy="42145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living specimen</a:t>
            </a:r>
            <a:endParaRPr lang="en-US" b="1" dirty="0"/>
          </a:p>
        </p:txBody>
      </p:sp>
      <p:sp>
        <p:nvSpPr>
          <p:cNvPr id="269" name="Rectangle 268"/>
          <p:cNvSpPr/>
          <p:nvPr/>
        </p:nvSpPr>
        <p:spPr>
          <a:xfrm>
            <a:off x="14252747" y="-6198383"/>
            <a:ext cx="2180862" cy="57647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indivindualcount</a:t>
            </a:r>
            <a:endParaRPr lang="en-US" b="1" dirty="0"/>
          </a:p>
        </p:txBody>
      </p:sp>
      <p:sp>
        <p:nvSpPr>
          <p:cNvPr id="270" name="Rectangle 269"/>
          <p:cNvSpPr/>
          <p:nvPr/>
        </p:nvSpPr>
        <p:spPr>
          <a:xfrm>
            <a:off x="20280423" y="-6760686"/>
            <a:ext cx="1307827" cy="53707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283" name="Rectangle 282"/>
          <p:cNvSpPr/>
          <p:nvPr/>
        </p:nvSpPr>
        <p:spPr>
          <a:xfrm>
            <a:off x="-8889898" y="6495100"/>
            <a:ext cx="3330106" cy="6966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BC20_1</a:t>
            </a:r>
            <a:br>
              <a:rPr lang="en-US" dirty="0" smtClean="0"/>
            </a:br>
            <a:r>
              <a:rPr lang="en-US" dirty="0" smtClean="0"/>
              <a:t>Sampling Place</a:t>
            </a:r>
            <a:endParaRPr lang="en-US" dirty="0"/>
          </a:p>
        </p:txBody>
      </p:sp>
      <p:sp>
        <p:nvSpPr>
          <p:cNvPr id="288" name="Up Arrow 287"/>
          <p:cNvSpPr/>
          <p:nvPr/>
        </p:nvSpPr>
        <p:spPr>
          <a:xfrm>
            <a:off x="-8736850" y="5703634"/>
            <a:ext cx="542991" cy="685423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ectangle 288"/>
          <p:cNvSpPr/>
          <p:nvPr/>
        </p:nvSpPr>
        <p:spPr>
          <a:xfrm>
            <a:off x="-3944464" y="7043546"/>
            <a:ext cx="161748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BC5 Dimension</a:t>
            </a:r>
          </a:p>
        </p:txBody>
      </p:sp>
      <p:cxnSp>
        <p:nvCxnSpPr>
          <p:cNvPr id="291" name="Shape 290"/>
          <p:cNvCxnSpPr>
            <a:stCxn id="221" idx="2"/>
            <a:endCxn id="78" idx="3"/>
          </p:cNvCxnSpPr>
          <p:nvPr/>
        </p:nvCxnSpPr>
        <p:spPr>
          <a:xfrm rot="5400000">
            <a:off x="10108969" y="4635094"/>
            <a:ext cx="882139" cy="41737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3" name="Rectangle 292"/>
          <p:cNvSpPr/>
          <p:nvPr/>
        </p:nvSpPr>
        <p:spPr>
          <a:xfrm>
            <a:off x="-841541" y="5651101"/>
            <a:ext cx="3517656" cy="7625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BC55 </a:t>
            </a:r>
          </a:p>
          <a:p>
            <a:pPr algn="ctr"/>
            <a:r>
              <a:rPr lang="en-US" dirty="0" smtClean="0"/>
              <a:t>Measurement Unit</a:t>
            </a:r>
            <a:endParaRPr lang="en-US" dirty="0"/>
          </a:p>
        </p:txBody>
      </p:sp>
      <p:sp>
        <p:nvSpPr>
          <p:cNvPr id="294" name="TextBox 293"/>
          <p:cNvSpPr txBox="1"/>
          <p:nvPr/>
        </p:nvSpPr>
        <p:spPr>
          <a:xfrm>
            <a:off x="-2553324" y="5752819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LC21 has unit</a:t>
            </a:r>
            <a:endParaRPr lang="en-US" dirty="0"/>
          </a:p>
        </p:txBody>
      </p:sp>
      <p:sp>
        <p:nvSpPr>
          <p:cNvPr id="295" name="Rectangle 294"/>
          <p:cNvSpPr/>
          <p:nvPr/>
        </p:nvSpPr>
        <p:spPr>
          <a:xfrm>
            <a:off x="610710" y="7413450"/>
            <a:ext cx="2096936" cy="594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Number</a:t>
            </a:r>
            <a:endParaRPr lang="en-US" dirty="0"/>
          </a:p>
        </p:txBody>
      </p:sp>
      <p:sp>
        <p:nvSpPr>
          <p:cNvPr id="296" name="TextBox 295"/>
          <p:cNvSpPr txBox="1"/>
          <p:nvPr/>
        </p:nvSpPr>
        <p:spPr>
          <a:xfrm>
            <a:off x="-1865586" y="7728375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LC20 has value</a:t>
            </a:r>
            <a:endParaRPr lang="en-US" dirty="0"/>
          </a:p>
        </p:txBody>
      </p:sp>
      <p:sp>
        <p:nvSpPr>
          <p:cNvPr id="297" name="Rectangle 296"/>
          <p:cNvSpPr/>
          <p:nvPr/>
        </p:nvSpPr>
        <p:spPr>
          <a:xfrm>
            <a:off x="-149347" y="6495132"/>
            <a:ext cx="2322331" cy="61297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meters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915619" y="8003365"/>
            <a:ext cx="1535889" cy="61297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150</a:t>
            </a:r>
          </a:p>
        </p:txBody>
      </p:sp>
      <p:cxnSp>
        <p:nvCxnSpPr>
          <p:cNvPr id="300" name="Elbow Connector 299"/>
          <p:cNvCxnSpPr>
            <a:stCxn id="289" idx="3"/>
          </p:cNvCxnSpPr>
          <p:nvPr/>
        </p:nvCxnSpPr>
        <p:spPr>
          <a:xfrm flipV="1">
            <a:off x="-2326984" y="6143567"/>
            <a:ext cx="1516974" cy="12483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Elbow Connector 301"/>
          <p:cNvCxnSpPr>
            <a:stCxn id="289" idx="3"/>
            <a:endCxn id="295" idx="1"/>
          </p:cNvCxnSpPr>
          <p:nvPr/>
        </p:nvCxnSpPr>
        <p:spPr>
          <a:xfrm>
            <a:off x="-2326984" y="7391889"/>
            <a:ext cx="2937694" cy="31865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3" name="Rectangle 302"/>
          <p:cNvSpPr/>
          <p:nvPr/>
        </p:nvSpPr>
        <p:spPr>
          <a:xfrm>
            <a:off x="-9967816" y="4991183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BC35 </a:t>
            </a:r>
          </a:p>
          <a:p>
            <a:pPr algn="ctr"/>
            <a:r>
              <a:rPr lang="en-US" dirty="0" smtClean="0"/>
              <a:t>Physical Thing</a:t>
            </a:r>
            <a:endParaRPr lang="en-US" dirty="0"/>
          </a:p>
        </p:txBody>
      </p:sp>
      <p:sp>
        <p:nvSpPr>
          <p:cNvPr id="304" name="Up Arrow 303"/>
          <p:cNvSpPr/>
          <p:nvPr/>
        </p:nvSpPr>
        <p:spPr>
          <a:xfrm>
            <a:off x="-6566466" y="5698379"/>
            <a:ext cx="542991" cy="685423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6" name="Elbow Connector 305"/>
          <p:cNvCxnSpPr>
            <a:endCxn id="289" idx="1"/>
          </p:cNvCxnSpPr>
          <p:nvPr/>
        </p:nvCxnSpPr>
        <p:spPr>
          <a:xfrm>
            <a:off x="-5559792" y="6858000"/>
            <a:ext cx="1615328" cy="53388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" name="TextBox 306"/>
          <p:cNvSpPr txBox="1"/>
          <p:nvPr/>
        </p:nvSpPr>
        <p:spPr>
          <a:xfrm>
            <a:off x="-5539833" y="6395042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LC19 has dimension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9" name="Rectangle 308"/>
          <p:cNvSpPr/>
          <p:nvPr/>
        </p:nvSpPr>
        <p:spPr>
          <a:xfrm>
            <a:off x="-4222101" y="7782648"/>
            <a:ext cx="2322331" cy="61297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bottomdepth</a:t>
            </a:r>
            <a:endParaRPr lang="en-US" dirty="0" smtClean="0"/>
          </a:p>
        </p:txBody>
      </p:sp>
      <p:sp>
        <p:nvSpPr>
          <p:cNvPr id="310" name="Rectangle 309"/>
          <p:cNvSpPr/>
          <p:nvPr/>
        </p:nvSpPr>
        <p:spPr>
          <a:xfrm>
            <a:off x="-18085692" y="-2679531"/>
            <a:ext cx="3517656" cy="7625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BC21 </a:t>
            </a:r>
          </a:p>
          <a:p>
            <a:pPr algn="ctr"/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311" name="Rectangle 310"/>
          <p:cNvSpPr/>
          <p:nvPr/>
        </p:nvSpPr>
        <p:spPr>
          <a:xfrm>
            <a:off x="-17393498" y="-1931752"/>
            <a:ext cx="2322331" cy="61297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DatasetID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(1)</a:t>
            </a:r>
          </a:p>
        </p:txBody>
      </p:sp>
      <p:sp>
        <p:nvSpPr>
          <p:cNvPr id="312" name="TextBox 311"/>
          <p:cNvSpPr txBox="1"/>
          <p:nvPr/>
        </p:nvSpPr>
        <p:spPr>
          <a:xfrm>
            <a:off x="-20562461" y="-3788866"/>
            <a:ext cx="272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LC1 is identified by</a:t>
            </a:r>
            <a:endParaRPr lang="en-US" dirty="0"/>
          </a:p>
        </p:txBody>
      </p:sp>
      <p:sp>
        <p:nvSpPr>
          <p:cNvPr id="313" name="Rectangle 312"/>
          <p:cNvSpPr/>
          <p:nvPr/>
        </p:nvSpPr>
        <p:spPr>
          <a:xfrm>
            <a:off x="-25224133" y="-2994771"/>
            <a:ext cx="5381550" cy="71347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collectionCode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nat+datasetName+datasetID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4" name="Rectangle 313"/>
          <p:cNvSpPr/>
          <p:nvPr/>
        </p:nvSpPr>
        <p:spPr>
          <a:xfrm>
            <a:off x="-23632449" y="-3702564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BC32</a:t>
            </a:r>
          </a:p>
          <a:p>
            <a:pPr algn="ctr"/>
            <a:r>
              <a:rPr lang="en-US" dirty="0" smtClean="0"/>
              <a:t>Identifier</a:t>
            </a:r>
            <a:endParaRPr lang="en-US" dirty="0"/>
          </a:p>
        </p:txBody>
      </p:sp>
      <p:sp>
        <p:nvSpPr>
          <p:cNvPr id="317" name="Rectangle 316"/>
          <p:cNvSpPr/>
          <p:nvPr/>
        </p:nvSpPr>
        <p:spPr>
          <a:xfrm>
            <a:off x="-24450959" y="-1456239"/>
            <a:ext cx="3517656" cy="7625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BC30</a:t>
            </a:r>
          </a:p>
          <a:p>
            <a:pPr algn="ctr"/>
            <a:r>
              <a:rPr lang="en-US" dirty="0" smtClean="0"/>
              <a:t>Appellation</a:t>
            </a:r>
            <a:endParaRPr lang="en-US" dirty="0"/>
          </a:p>
        </p:txBody>
      </p:sp>
      <p:sp>
        <p:nvSpPr>
          <p:cNvPr id="318" name="Rectangle 317"/>
          <p:cNvSpPr/>
          <p:nvPr/>
        </p:nvSpPr>
        <p:spPr>
          <a:xfrm>
            <a:off x="-23855017" y="759383"/>
            <a:ext cx="2322331" cy="61297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DatasetName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preveza-thunnus</a:t>
            </a:r>
            <a:r>
              <a:rPr lang="en-US" dirty="0" smtClean="0"/>
              <a:t>)</a:t>
            </a:r>
          </a:p>
        </p:txBody>
      </p:sp>
      <p:cxnSp>
        <p:nvCxnSpPr>
          <p:cNvPr id="320" name="Elbow Connector 319"/>
          <p:cNvCxnSpPr>
            <a:stCxn id="310" idx="1"/>
            <a:endCxn id="314" idx="3"/>
          </p:cNvCxnSpPr>
          <p:nvPr/>
        </p:nvCxnSpPr>
        <p:spPr>
          <a:xfrm rot="10800000">
            <a:off x="-21310118" y="-3354221"/>
            <a:ext cx="3224427" cy="10559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Elbow Connector 321"/>
          <p:cNvCxnSpPr>
            <a:stCxn id="310" idx="1"/>
            <a:endCxn id="317" idx="3"/>
          </p:cNvCxnSpPr>
          <p:nvPr/>
        </p:nvCxnSpPr>
        <p:spPr>
          <a:xfrm rot="10800000" flipV="1">
            <a:off x="-20933302" y="-2298253"/>
            <a:ext cx="2847611" cy="1223292"/>
          </a:xfrm>
          <a:prstGeom prst="bentConnector3">
            <a:avLst>
              <a:gd name="adj1" fmla="val 5676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5" name="Rectangle 324"/>
          <p:cNvSpPr/>
          <p:nvPr/>
        </p:nvSpPr>
        <p:spPr>
          <a:xfrm>
            <a:off x="-23825260" y="70551"/>
            <a:ext cx="2322330" cy="6966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BC30_1 </a:t>
            </a:r>
          </a:p>
          <a:p>
            <a:pPr algn="ctr"/>
            <a:r>
              <a:rPr lang="en-US" dirty="0" smtClean="0"/>
              <a:t>Dataset Name</a:t>
            </a:r>
          </a:p>
        </p:txBody>
      </p:sp>
      <p:sp>
        <p:nvSpPr>
          <p:cNvPr id="326" name="Up Arrow 325"/>
          <p:cNvSpPr/>
          <p:nvPr/>
        </p:nvSpPr>
        <p:spPr>
          <a:xfrm>
            <a:off x="-22937507" y="-652540"/>
            <a:ext cx="542991" cy="685423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TextBox 326"/>
          <p:cNvSpPr txBox="1"/>
          <p:nvPr/>
        </p:nvSpPr>
        <p:spPr>
          <a:xfrm>
            <a:off x="-20562461" y="-919244"/>
            <a:ext cx="2510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LC4_has_appellation</a:t>
            </a:r>
            <a:endParaRPr lang="en-US" dirty="0"/>
          </a:p>
        </p:txBody>
      </p:sp>
      <p:sp>
        <p:nvSpPr>
          <p:cNvPr id="199" name="Rectangle 198"/>
          <p:cNvSpPr/>
          <p:nvPr/>
        </p:nvSpPr>
        <p:spPr>
          <a:xfrm>
            <a:off x="18649503" y="586261"/>
            <a:ext cx="3341291" cy="21779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Type(we need to add a type which define the type  of length. the property)</a:t>
            </a:r>
          </a:p>
        </p:txBody>
      </p:sp>
      <p:cxnSp>
        <p:nvCxnSpPr>
          <p:cNvPr id="201" name="Shape 200"/>
          <p:cNvCxnSpPr>
            <a:stCxn id="155" idx="3"/>
            <a:endCxn id="199" idx="1"/>
          </p:cNvCxnSpPr>
          <p:nvPr/>
        </p:nvCxnSpPr>
        <p:spPr>
          <a:xfrm>
            <a:off x="16717388" y="-2490945"/>
            <a:ext cx="1932115" cy="4166187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16881343" y="1848455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LC? Has Type </a:t>
            </a:r>
            <a:endParaRPr lang="en-US" dirty="0" smtClean="0"/>
          </a:p>
        </p:txBody>
      </p:sp>
      <p:sp>
        <p:nvSpPr>
          <p:cNvPr id="225" name="Slide Number Placeholder 2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-22073675" y="3307822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</a:t>
            </a:r>
          </a:p>
          <a:p>
            <a:pPr algn="ctr"/>
            <a:r>
              <a:rPr lang="en-US" dirty="0" smtClean="0"/>
              <a:t>Place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018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7321" y="2329833"/>
            <a:ext cx="2049805" cy="7625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BC21 </a:t>
            </a:r>
          </a:p>
          <a:p>
            <a:pPr algn="ctr"/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95436" y="3077612"/>
            <a:ext cx="2322331" cy="61297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DatasetID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552" y="1220498"/>
            <a:ext cx="272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LC1 is identified by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4441120" y="2014593"/>
            <a:ext cx="5381550" cy="71347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collectionCode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nat+datasetName+datasetID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2849436" y="1306800"/>
            <a:ext cx="2322330" cy="6966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BC32</a:t>
            </a:r>
          </a:p>
          <a:p>
            <a:pPr algn="ctr"/>
            <a:r>
              <a:rPr lang="en-US" dirty="0" smtClean="0"/>
              <a:t>Identifier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3667946" y="3553125"/>
            <a:ext cx="3517656" cy="7625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BC30</a:t>
            </a:r>
          </a:p>
          <a:p>
            <a:pPr algn="ctr"/>
            <a:r>
              <a:rPr lang="en-US" dirty="0" smtClean="0"/>
              <a:t>Appellation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3072004" y="5768747"/>
            <a:ext cx="2322331" cy="61297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DatasetName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preveza-thunnus</a:t>
            </a:r>
            <a:r>
              <a:rPr lang="en-US" dirty="0" smtClean="0"/>
              <a:t>)</a:t>
            </a:r>
          </a:p>
        </p:txBody>
      </p:sp>
      <p:cxnSp>
        <p:nvCxnSpPr>
          <p:cNvPr id="11" name="Elbow Connector 10"/>
          <p:cNvCxnSpPr>
            <a:stCxn id="4" idx="1"/>
            <a:endCxn id="8" idx="3"/>
          </p:cNvCxnSpPr>
          <p:nvPr/>
        </p:nvCxnSpPr>
        <p:spPr>
          <a:xfrm rot="10800000">
            <a:off x="-527105" y="1655143"/>
            <a:ext cx="3224427" cy="10559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4" idx="1"/>
            <a:endCxn id="9" idx="3"/>
          </p:cNvCxnSpPr>
          <p:nvPr/>
        </p:nvCxnSpPr>
        <p:spPr>
          <a:xfrm rot="10800000" flipV="1">
            <a:off x="-150289" y="2711111"/>
            <a:ext cx="2847611" cy="1223292"/>
          </a:xfrm>
          <a:prstGeom prst="bentConnector3">
            <a:avLst>
              <a:gd name="adj1" fmla="val 5591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-3042247" y="5079915"/>
            <a:ext cx="2322330" cy="6966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BC30_1 </a:t>
            </a:r>
          </a:p>
          <a:p>
            <a:pPr algn="ctr"/>
            <a:r>
              <a:rPr lang="en-US" dirty="0" smtClean="0"/>
              <a:t>Dataset Name</a:t>
            </a:r>
          </a:p>
        </p:txBody>
      </p:sp>
      <p:sp>
        <p:nvSpPr>
          <p:cNvPr id="14" name="Up Arrow 13"/>
          <p:cNvSpPr/>
          <p:nvPr/>
        </p:nvSpPr>
        <p:spPr>
          <a:xfrm>
            <a:off x="-2154494" y="4356824"/>
            <a:ext cx="542991" cy="685423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0552" y="4090120"/>
            <a:ext cx="2510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LC4_has_appellation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202073" y="2268274"/>
            <a:ext cx="2049805" cy="7625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void </a:t>
            </a:r>
          </a:p>
          <a:p>
            <a:pPr algn="ctr"/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202073" y="3039749"/>
            <a:ext cx="2049805" cy="61297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DatasetID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(1)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899026" y="2172022"/>
            <a:ext cx="3230100" cy="93249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Dataset title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(A descriptive title is necessary)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15626" y="2232094"/>
            <a:ext cx="231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dcterms:title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3" name="Elbow Connector 32"/>
          <p:cNvCxnSpPr>
            <a:stCxn id="25" idx="3"/>
            <a:endCxn id="30" idx="1"/>
          </p:cNvCxnSpPr>
          <p:nvPr/>
        </p:nvCxnSpPr>
        <p:spPr>
          <a:xfrm flipV="1">
            <a:off x="7251878" y="2638270"/>
            <a:ext cx="2647148" cy="1128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466264" y="3523658"/>
            <a:ext cx="2745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dcterms:description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01259" y="5042247"/>
            <a:ext cx="231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dcterms:issued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955174" y="3316967"/>
            <a:ext cx="3230100" cy="37362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Abstract</a:t>
            </a:r>
            <a:endParaRPr lang="en-US" dirty="0" smtClean="0"/>
          </a:p>
        </p:txBody>
      </p:sp>
      <p:cxnSp>
        <p:nvCxnSpPr>
          <p:cNvPr id="38" name="Elbow Connector 37"/>
          <p:cNvCxnSpPr>
            <a:stCxn id="25" idx="3"/>
            <a:endCxn id="37" idx="1"/>
          </p:cNvCxnSpPr>
          <p:nvPr/>
        </p:nvCxnSpPr>
        <p:spPr>
          <a:xfrm>
            <a:off x="7251878" y="2649552"/>
            <a:ext cx="2703296" cy="85422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46475" y="4157318"/>
            <a:ext cx="2745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dcterms:creator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011322" y="3950627"/>
            <a:ext cx="3230100" cy="37362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Persons Involved</a:t>
            </a:r>
            <a:endParaRPr lang="en-US" dirty="0" smtClean="0"/>
          </a:p>
        </p:txBody>
      </p:sp>
      <p:cxnSp>
        <p:nvCxnSpPr>
          <p:cNvPr id="44" name="Elbow Connector 43"/>
          <p:cNvCxnSpPr>
            <a:stCxn id="25" idx="3"/>
            <a:endCxn id="42" idx="1"/>
          </p:cNvCxnSpPr>
          <p:nvPr/>
        </p:nvCxnSpPr>
        <p:spPr>
          <a:xfrm>
            <a:off x="7251878" y="2649552"/>
            <a:ext cx="2759444" cy="14878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067470" y="4728665"/>
            <a:ext cx="3230100" cy="37362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Released Date</a:t>
            </a:r>
            <a:endParaRPr lang="en-US" dirty="0" smtClean="0"/>
          </a:p>
        </p:txBody>
      </p:sp>
      <p:cxnSp>
        <p:nvCxnSpPr>
          <p:cNvPr id="47" name="Elbow Connector 46"/>
          <p:cNvCxnSpPr>
            <a:stCxn id="25" idx="3"/>
            <a:endCxn id="45" idx="1"/>
          </p:cNvCxnSpPr>
          <p:nvPr/>
        </p:nvCxnSpPr>
        <p:spPr>
          <a:xfrm>
            <a:off x="7251878" y="2649552"/>
            <a:ext cx="2815592" cy="22659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829596" y="5940600"/>
            <a:ext cx="231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dcterms:licence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195807" y="5675144"/>
            <a:ext cx="3230100" cy="37362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Licence</a:t>
            </a:r>
            <a:endParaRPr lang="en-US" dirty="0" smtClean="0"/>
          </a:p>
        </p:txBody>
      </p:sp>
      <p:cxnSp>
        <p:nvCxnSpPr>
          <p:cNvPr id="50" name="Elbow Connector 49"/>
          <p:cNvCxnSpPr>
            <a:stCxn id="25" idx="3"/>
            <a:endCxn id="49" idx="1"/>
          </p:cNvCxnSpPr>
          <p:nvPr/>
        </p:nvCxnSpPr>
        <p:spPr>
          <a:xfrm>
            <a:off x="7251878" y="2649552"/>
            <a:ext cx="2943929" cy="3212404"/>
          </a:xfrm>
          <a:prstGeom prst="bentConnector3">
            <a:avLst>
              <a:gd name="adj1" fmla="val 4673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Describing Metadata of dataset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55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the current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328766" y="2879776"/>
            <a:ext cx="2674963" cy="4313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Dataset Querying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8766" y="3833881"/>
            <a:ext cx="2674963" cy="4313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Dataset Up-Loader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8766" y="3454699"/>
            <a:ext cx="2998432" cy="2774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Repository Connection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3353391" y="1558201"/>
            <a:ext cx="284211" cy="1287896"/>
          </a:xfrm>
          <a:prstGeom prst="rightBrace">
            <a:avLst/>
          </a:prstGeom>
          <a:ln w="38100" cmpd="sng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8766" y="2309854"/>
            <a:ext cx="2674963" cy="4313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Dataset Transformer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8766" y="1714366"/>
            <a:ext cx="2674963" cy="4313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Interface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70114" y="1902178"/>
            <a:ext cx="5307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Design and Implementation have started. 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>
            <a:off x="3353391" y="2963341"/>
            <a:ext cx="216723" cy="1820332"/>
          </a:xfrm>
          <a:prstGeom prst="rightBrace">
            <a:avLst/>
          </a:prstGeom>
          <a:ln w="38100" cmpd="sng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01549" y="3540633"/>
            <a:ext cx="4973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Design and Implementation</a:t>
            </a:r>
            <a:r>
              <a:rPr lang="en-US" dirty="0"/>
              <a:t> </a:t>
            </a:r>
            <a:r>
              <a:rPr lang="en-US" dirty="0" smtClean="0"/>
              <a:t>have not started, yet. </a:t>
            </a:r>
            <a:endParaRPr lang="en-US" dirty="0"/>
          </a:p>
        </p:txBody>
      </p:sp>
      <p:sp>
        <p:nvSpPr>
          <p:cNvPr id="13" name="Can 12"/>
          <p:cNvSpPr/>
          <p:nvPr/>
        </p:nvSpPr>
        <p:spPr>
          <a:xfrm>
            <a:off x="354166" y="5615178"/>
            <a:ext cx="2527845" cy="689317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RDF Repository</a:t>
            </a:r>
            <a:endParaRPr lang="en-US" dirty="0"/>
          </a:p>
        </p:txBody>
      </p:sp>
      <p:sp>
        <p:nvSpPr>
          <p:cNvPr id="14" name="Right Brace 13"/>
          <p:cNvSpPr/>
          <p:nvPr/>
        </p:nvSpPr>
        <p:spPr>
          <a:xfrm>
            <a:off x="3363644" y="5463821"/>
            <a:ext cx="216723" cy="986257"/>
          </a:xfrm>
          <a:prstGeom prst="rightBrace">
            <a:avLst/>
          </a:prstGeom>
          <a:ln w="38100" cmpd="sng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76149" y="4985265"/>
            <a:ext cx="53912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 smtClean="0"/>
              <a:t>Investigating </a:t>
            </a:r>
            <a:r>
              <a:rPr lang="en-US" b="1" dirty="0"/>
              <a:t>on Parliament (imp. </a:t>
            </a:r>
            <a:r>
              <a:rPr lang="en-US" b="1" dirty="0" err="1"/>
              <a:t>GeoSPARQL</a:t>
            </a:r>
            <a:r>
              <a:rPr lang="en-US" b="1" dirty="0" smtClean="0"/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Investigating on </a:t>
            </a:r>
            <a:r>
              <a:rPr lang="en-US" dirty="0" err="1" smtClean="0"/>
              <a:t>Strabon</a:t>
            </a:r>
            <a:endParaRPr lang="en-US" b="1" dirty="0"/>
          </a:p>
          <a:p>
            <a:pPr marL="742950" lvl="1" indent="-285750">
              <a:buFont typeface="Arial"/>
              <a:buChar char="•"/>
            </a:pPr>
            <a:r>
              <a:rPr lang="en-US" b="1" dirty="0" smtClean="0"/>
              <a:t>Investigate on Virtuoso 6 and 7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Investigate on </a:t>
            </a:r>
            <a:r>
              <a:rPr lang="en-US" dirty="0" err="1" smtClean="0"/>
              <a:t>BigOWLIM</a:t>
            </a: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328766" y="4392681"/>
            <a:ext cx="2674963" cy="4313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Dataset </a:t>
            </a:r>
            <a:r>
              <a:rPr lang="en-US" dirty="0" err="1" smtClean="0"/>
              <a:t>Enrichement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545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r>
              <a:rPr lang="en-US" dirty="0" smtClean="0"/>
              <a:t>The current approach of datasets management is based on </a:t>
            </a:r>
            <a:r>
              <a:rPr lang="en-US" dirty="0" err="1" smtClean="0"/>
              <a:t>GeoServer</a:t>
            </a:r>
            <a:r>
              <a:rPr lang="en-US" dirty="0" smtClean="0"/>
              <a:t> and </a:t>
            </a:r>
            <a:r>
              <a:rPr lang="en-US" dirty="0" err="1" smtClean="0"/>
              <a:t>PostGIS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e need to investigate on how </a:t>
            </a:r>
            <a:r>
              <a:rPr lang="en-US" dirty="0" err="1" smtClean="0"/>
              <a:t>SemMedObis</a:t>
            </a:r>
            <a:r>
              <a:rPr lang="en-US" dirty="0" smtClean="0"/>
              <a:t> can </a:t>
            </a:r>
            <a:r>
              <a:rPr lang="en-US" dirty="0"/>
              <a:t>interoperate with </a:t>
            </a:r>
            <a:r>
              <a:rPr lang="en-US" dirty="0" err="1"/>
              <a:t>GeoServer</a:t>
            </a:r>
            <a:r>
              <a:rPr lang="en-US" dirty="0"/>
              <a:t> and </a:t>
            </a:r>
            <a:r>
              <a:rPr lang="en-US" dirty="0" err="1" smtClean="0"/>
              <a:t>PostGIS</a:t>
            </a:r>
            <a:r>
              <a:rPr lang="en-US" dirty="0" smtClean="0"/>
              <a:t> to automatically import the datasets; </a:t>
            </a:r>
          </a:p>
          <a:p>
            <a:pPr marL="411480" lvl="1" indent="0">
              <a:buNone/>
            </a:pPr>
            <a:endParaRPr lang="en-US" dirty="0" smtClean="0"/>
          </a:p>
          <a:p>
            <a:pPr algn="just"/>
            <a:r>
              <a:rPr lang="en-US" dirty="0" smtClean="0"/>
              <a:t>We need to investigate on how to avoid the users to provide a mapping file when publishing a dataset</a:t>
            </a:r>
            <a:r>
              <a:rPr lang="en-US" dirty="0"/>
              <a:t>;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679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r>
              <a:rPr lang="en-US" dirty="0" err="1" smtClean="0"/>
              <a:t>SemMeDOBIS</a:t>
            </a:r>
            <a:endParaRPr lang="en-US" dirty="0" smtClean="0"/>
          </a:p>
          <a:p>
            <a:pPr lvl="1"/>
            <a:r>
              <a:rPr lang="en-US" dirty="0" smtClean="0"/>
              <a:t>What it is</a:t>
            </a:r>
          </a:p>
          <a:p>
            <a:pPr lvl="1"/>
            <a:r>
              <a:rPr lang="en-US" dirty="0" smtClean="0"/>
              <a:t>Why we need it</a:t>
            </a:r>
          </a:p>
          <a:p>
            <a:pPr lvl="1"/>
            <a:r>
              <a:rPr lang="en-US" dirty="0" smtClean="0"/>
              <a:t>Function and no-functional requirements</a:t>
            </a:r>
          </a:p>
          <a:p>
            <a:pPr lvl="1"/>
            <a:r>
              <a:rPr lang="en-US" dirty="0" smtClean="0"/>
              <a:t>The used approached </a:t>
            </a:r>
          </a:p>
          <a:p>
            <a:pPr lvl="1"/>
            <a:r>
              <a:rPr lang="en-US" dirty="0" smtClean="0"/>
              <a:t>We discussed technological aspects</a:t>
            </a:r>
          </a:p>
          <a:p>
            <a:pPr lvl="1"/>
            <a:endParaRPr lang="en-US" dirty="0"/>
          </a:p>
          <a:p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Dataset transformer by Jan  2015</a:t>
            </a:r>
          </a:p>
          <a:p>
            <a:pPr lvl="1"/>
            <a:r>
              <a:rPr lang="en-US" dirty="0" smtClean="0"/>
              <a:t>Dataset Enrichment, deadline is soon set, we need to discuss the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95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9700" y="2819400"/>
            <a:ext cx="1806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Carlo Allocca</a:t>
            </a:r>
          </a:p>
          <a:p>
            <a:r>
              <a:rPr lang="en-US" dirty="0" err="1" smtClean="0"/>
              <a:t>carlo@hcmr.gr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254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9495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SemMedObis</a:t>
            </a:r>
            <a:r>
              <a:rPr lang="en-US" dirty="0"/>
              <a:t>, as a </a:t>
            </a:r>
            <a:r>
              <a:rPr lang="en-US" dirty="0" smtClean="0"/>
              <a:t>story</a:t>
            </a:r>
          </a:p>
          <a:p>
            <a:endParaRPr lang="en-US" dirty="0"/>
          </a:p>
          <a:p>
            <a:r>
              <a:rPr lang="en-US" dirty="0"/>
              <a:t>Category of Users and Functional </a:t>
            </a:r>
            <a:r>
              <a:rPr lang="en-US" dirty="0" smtClean="0"/>
              <a:t>Requirements</a:t>
            </a:r>
          </a:p>
          <a:p>
            <a:endParaRPr lang="en-US" dirty="0"/>
          </a:p>
          <a:p>
            <a:r>
              <a:rPr lang="en-US" dirty="0"/>
              <a:t>No-Functional Requirements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r>
              <a:rPr lang="en-US" dirty="0" err="1" smtClean="0"/>
              <a:t>SemMedobis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Dataset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Enrichment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Dataset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Transformer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Using </a:t>
            </a:r>
            <a:r>
              <a:rPr lang="en-US" dirty="0" err="1">
                <a:solidFill>
                  <a:schemeClr val="tx1"/>
                </a:solidFill>
              </a:rPr>
              <a:t>MarineTLO</a:t>
            </a:r>
            <a:endParaRPr lang="en-US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Describing the current status and open issues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Conclusion and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836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75853"/>
            <a:ext cx="8260672" cy="6358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</a:t>
            </a:r>
            <a:r>
              <a:rPr lang="en-US" sz="2700" dirty="0" err="1" smtClean="0"/>
              <a:t>em</a:t>
            </a:r>
            <a:r>
              <a:rPr lang="en-US" dirty="0" err="1" smtClean="0"/>
              <a:t>M</a:t>
            </a:r>
            <a:r>
              <a:rPr lang="en-US" sz="2700" dirty="0" err="1" smtClean="0"/>
              <a:t>ed</a:t>
            </a:r>
            <a:r>
              <a:rPr lang="en-US" dirty="0" err="1" smtClean="0"/>
              <a:t>O</a:t>
            </a:r>
            <a:r>
              <a:rPr lang="en-US" sz="2700" dirty="0" err="1" smtClean="0"/>
              <a:t>bis</a:t>
            </a:r>
            <a:r>
              <a:rPr lang="en-US" dirty="0"/>
              <a:t>, </a:t>
            </a:r>
            <a:r>
              <a:rPr lang="en-US" dirty="0" smtClean="0"/>
              <a:t>as </a:t>
            </a:r>
            <a:r>
              <a:rPr lang="en-US" dirty="0"/>
              <a:t>a story</a:t>
            </a:r>
            <a:br>
              <a:rPr lang="en-US" dirty="0"/>
            </a:b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319890" y="3270655"/>
            <a:ext cx="3711222" cy="207433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Enrich a Dataset</a:t>
            </a:r>
          </a:p>
          <a:p>
            <a:pPr algn="ctr"/>
            <a:r>
              <a:rPr lang="en-US" dirty="0" smtClean="0"/>
              <a:t>We </a:t>
            </a:r>
            <a:r>
              <a:rPr lang="en-US" dirty="0"/>
              <a:t>would like to “</a:t>
            </a:r>
            <a:r>
              <a:rPr lang="en-US" b="1" dirty="0"/>
              <a:t>enrich</a:t>
            </a:r>
            <a:r>
              <a:rPr lang="en-US" dirty="0"/>
              <a:t>” entities (e.g. </a:t>
            </a:r>
            <a:r>
              <a:rPr lang="en-US" dirty="0" err="1"/>
              <a:t>thunnus</a:t>
            </a:r>
            <a:r>
              <a:rPr lang="en-US" dirty="0"/>
              <a:t> </a:t>
            </a:r>
            <a:r>
              <a:rPr lang="en-US" dirty="0" err="1"/>
              <a:t>albacares</a:t>
            </a:r>
            <a:r>
              <a:rPr lang="en-US" dirty="0"/>
              <a:t>) of our </a:t>
            </a:r>
            <a:r>
              <a:rPr lang="en-US" b="1" dirty="0"/>
              <a:t>dataset</a:t>
            </a:r>
            <a:r>
              <a:rPr lang="en-US" dirty="0"/>
              <a:t> with information coming from other </a:t>
            </a:r>
            <a:r>
              <a:rPr lang="en-US" dirty="0" smtClean="0"/>
              <a:t>systems (e.g. </a:t>
            </a:r>
            <a:r>
              <a:rPr lang="en-US" dirty="0" err="1" smtClean="0"/>
              <a:t>WoRMS</a:t>
            </a:r>
            <a:r>
              <a:rPr lang="en-US" dirty="0" smtClean="0"/>
              <a:t> taxonomy).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4422" y="320665"/>
            <a:ext cx="3333044" cy="169333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Querying using a Formal Language </a:t>
            </a:r>
          </a:p>
          <a:p>
            <a:pPr algn="ctr"/>
            <a:r>
              <a:rPr lang="en-US" dirty="0" smtClean="0"/>
              <a:t>We </a:t>
            </a:r>
            <a:r>
              <a:rPr lang="en-US" dirty="0"/>
              <a:t>would like to </a:t>
            </a:r>
            <a:r>
              <a:rPr lang="en-US" b="1" dirty="0" smtClean="0"/>
              <a:t>query</a:t>
            </a:r>
            <a:r>
              <a:rPr lang="en-US" dirty="0" smtClean="0"/>
              <a:t> the content of our </a:t>
            </a:r>
            <a:r>
              <a:rPr lang="en-US" b="1" dirty="0" smtClean="0"/>
              <a:t>datasets</a:t>
            </a:r>
            <a:r>
              <a:rPr lang="en-US" dirty="0" smtClean="0"/>
              <a:t> </a:t>
            </a:r>
            <a:r>
              <a:rPr lang="en-US" dirty="0"/>
              <a:t>by using a formal </a:t>
            </a:r>
            <a:r>
              <a:rPr lang="en-US" dirty="0" smtClean="0"/>
              <a:t>language (</a:t>
            </a:r>
            <a:r>
              <a:rPr lang="en-US" dirty="0" err="1" smtClean="0"/>
              <a:t>e.g</a:t>
            </a:r>
            <a:r>
              <a:rPr lang="en-US" dirty="0" smtClean="0"/>
              <a:t> SPARQL).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698068" y="320665"/>
            <a:ext cx="3333044" cy="136877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Querying using a Form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dirty="0"/>
              <a:t>We would like to </a:t>
            </a:r>
            <a:r>
              <a:rPr lang="en-US" b="1" dirty="0" smtClean="0"/>
              <a:t>query</a:t>
            </a:r>
            <a:r>
              <a:rPr lang="en-US" dirty="0" smtClean="0"/>
              <a:t> </a:t>
            </a:r>
            <a:r>
              <a:rPr lang="en-US" dirty="0"/>
              <a:t>the content </a:t>
            </a:r>
            <a:r>
              <a:rPr lang="en-US" dirty="0" smtClean="0"/>
              <a:t>of </a:t>
            </a:r>
            <a:r>
              <a:rPr lang="en-US" dirty="0"/>
              <a:t>our </a:t>
            </a:r>
            <a:r>
              <a:rPr lang="en-US" b="1" dirty="0" smtClean="0"/>
              <a:t>datasets</a:t>
            </a:r>
            <a:r>
              <a:rPr lang="en-US" dirty="0" smtClean="0"/>
              <a:t> </a:t>
            </a:r>
            <a:r>
              <a:rPr lang="en-US" dirty="0"/>
              <a:t>by using a pre-defined </a:t>
            </a:r>
            <a:r>
              <a:rPr lang="en-US" dirty="0" smtClean="0"/>
              <a:t>form.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4423" y="2085838"/>
            <a:ext cx="3711222" cy="153811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Publish a Dataset</a:t>
            </a:r>
          </a:p>
          <a:p>
            <a:pPr algn="ctr"/>
            <a:r>
              <a:rPr lang="en-US" dirty="0" smtClean="0"/>
              <a:t>We </a:t>
            </a:r>
            <a:r>
              <a:rPr lang="en-US" dirty="0"/>
              <a:t>would like to “</a:t>
            </a:r>
            <a:r>
              <a:rPr lang="en-US" b="1" dirty="0"/>
              <a:t>publish</a:t>
            </a:r>
            <a:r>
              <a:rPr lang="en-US" dirty="0" smtClean="0"/>
              <a:t>”, in the system </a:t>
            </a:r>
            <a:r>
              <a:rPr lang="en-US" dirty="0"/>
              <a:t>our </a:t>
            </a:r>
            <a:r>
              <a:rPr lang="en-US" b="1" dirty="0" smtClean="0"/>
              <a:t>datasets, </a:t>
            </a:r>
            <a:r>
              <a:rPr lang="en-US" dirty="0" smtClean="0"/>
              <a:t>so the users can </a:t>
            </a:r>
            <a:r>
              <a:rPr lang="en-US" dirty="0"/>
              <a:t>have access </a:t>
            </a:r>
            <a:r>
              <a:rPr lang="en-US" dirty="0" smtClean="0"/>
              <a:t>and query them.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95713" y="1858775"/>
            <a:ext cx="3835399" cy="13440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Retrieve/Export a Dataset 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dirty="0"/>
              <a:t>We would like to </a:t>
            </a:r>
            <a:r>
              <a:rPr lang="en-US" b="1" dirty="0"/>
              <a:t>retrieve</a:t>
            </a:r>
            <a:r>
              <a:rPr lang="en-US" dirty="0"/>
              <a:t> and </a:t>
            </a:r>
            <a:r>
              <a:rPr lang="en-US" b="1" dirty="0" smtClean="0"/>
              <a:t>export</a:t>
            </a:r>
            <a:r>
              <a:rPr lang="en-US" dirty="0" smtClean="0"/>
              <a:t> </a:t>
            </a:r>
            <a:r>
              <a:rPr lang="en-US" b="1" dirty="0" smtClean="0"/>
              <a:t>datasets </a:t>
            </a:r>
            <a:r>
              <a:rPr lang="en-US" dirty="0"/>
              <a:t>in </a:t>
            </a:r>
            <a:r>
              <a:rPr lang="en-US" dirty="0" smtClean="0"/>
              <a:t>CSV, WFS or WMS formats.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04422" y="3693223"/>
            <a:ext cx="3835399" cy="18380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Map a Dataset  Schema To a Semantic Structure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dirty="0"/>
              <a:t>We would </a:t>
            </a:r>
            <a:r>
              <a:rPr lang="en-US" dirty="0" smtClean="0"/>
              <a:t>like to have a support for mapping our </a:t>
            </a:r>
            <a:r>
              <a:rPr lang="en-US" b="1" dirty="0" smtClean="0"/>
              <a:t>data column based schema</a:t>
            </a:r>
            <a:r>
              <a:rPr lang="en-US" dirty="0" smtClean="0"/>
              <a:t> to </a:t>
            </a:r>
            <a:r>
              <a:rPr lang="en-US" b="1" dirty="0" smtClean="0"/>
              <a:t>semantic structure</a:t>
            </a:r>
            <a:r>
              <a:rPr lang="en-US" dirty="0" smtClean="0"/>
              <a:t>, such as MarineTLO.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24060" y="331104"/>
            <a:ext cx="2076643" cy="144194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Publications &amp; Dataset</a:t>
            </a:r>
          </a:p>
          <a:p>
            <a:pPr algn="ctr"/>
            <a:r>
              <a:rPr lang="en-US" sz="1400" dirty="0" smtClean="0"/>
              <a:t>We </a:t>
            </a:r>
            <a:r>
              <a:rPr lang="en-US" sz="1400" dirty="0"/>
              <a:t>would like to </a:t>
            </a:r>
            <a:r>
              <a:rPr lang="en-US" sz="1400" dirty="0" smtClean="0"/>
              <a:t>“</a:t>
            </a:r>
            <a:r>
              <a:rPr lang="en-US" sz="1400" b="1" dirty="0" smtClean="0"/>
              <a:t>manage</a:t>
            </a:r>
            <a:r>
              <a:rPr lang="en-US" sz="1400" dirty="0" smtClean="0"/>
              <a:t>” </a:t>
            </a:r>
            <a:r>
              <a:rPr lang="en-US" sz="1400" b="1" dirty="0" smtClean="0"/>
              <a:t>publications </a:t>
            </a:r>
            <a:r>
              <a:rPr lang="en-US" sz="1400" dirty="0" smtClean="0"/>
              <a:t>and  </a:t>
            </a:r>
            <a:r>
              <a:rPr lang="en-US" sz="1400" b="1" dirty="0" smtClean="0"/>
              <a:t>datasets, …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04423" y="5586663"/>
            <a:ext cx="4218195" cy="124362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Searching in Natural Language </a:t>
            </a:r>
          </a:p>
          <a:p>
            <a:pPr algn="ctr"/>
            <a:r>
              <a:rPr lang="en-US" sz="1600" dirty="0" smtClean="0"/>
              <a:t>e.g. give me all the datasets used for the publications for the Marine Biology conference between 2005-2014 about </a:t>
            </a:r>
            <a:r>
              <a:rPr lang="en-US" sz="1600" dirty="0" err="1" smtClean="0"/>
              <a:t>thunnus</a:t>
            </a:r>
            <a:r>
              <a:rPr lang="en-US" sz="1600" dirty="0" smtClean="0"/>
              <a:t> </a:t>
            </a:r>
            <a:r>
              <a:rPr lang="en-US" sz="1600" dirty="0" err="1" smtClean="0"/>
              <a:t>albacares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5195713" y="5441974"/>
            <a:ext cx="3835399" cy="13440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Modify a Dataset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we would like the Data Managers to be able to </a:t>
            </a:r>
            <a:r>
              <a:rPr lang="en-US" b="1" dirty="0" smtClean="0"/>
              <a:t>modify</a:t>
            </a:r>
            <a:r>
              <a:rPr lang="en-US" dirty="0" smtClean="0"/>
              <a:t> if necessary a </a:t>
            </a:r>
            <a:r>
              <a:rPr lang="en-US" b="1" dirty="0" smtClean="0"/>
              <a:t>dataset</a:t>
            </a:r>
            <a:r>
              <a:rPr lang="en-US" dirty="0" smtClean="0"/>
              <a:t> at the level of data storage.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4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8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Category of Users and Functional Requirements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204693" y="2002972"/>
            <a:ext cx="6894285" cy="3918857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177150" y="4833257"/>
            <a:ext cx="494937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49607" y="3722939"/>
            <a:ext cx="303348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72128" y="3352791"/>
            <a:ext cx="190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Manager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96362" y="4444585"/>
            <a:ext cx="3033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Scientific Community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15670" y="5552493"/>
            <a:ext cx="3033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All The Others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2365169" y="2350473"/>
            <a:ext cx="1743043" cy="25591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SPARQL  Access Point</a:t>
            </a:r>
            <a:endParaRPr lang="en-US" sz="1100" b="1" dirty="0"/>
          </a:p>
        </p:txBody>
      </p:sp>
      <p:sp>
        <p:nvSpPr>
          <p:cNvPr id="19" name="Rectangle 18"/>
          <p:cNvSpPr/>
          <p:nvPr/>
        </p:nvSpPr>
        <p:spPr>
          <a:xfrm>
            <a:off x="2726082" y="1875014"/>
            <a:ext cx="1805007" cy="25591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Form Based Querying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43149" y="2823984"/>
            <a:ext cx="972521" cy="24616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Enrichment</a:t>
            </a:r>
            <a:endParaRPr lang="en-US" sz="1100" b="1" dirty="0"/>
          </a:p>
        </p:txBody>
      </p:sp>
      <p:sp>
        <p:nvSpPr>
          <p:cNvPr id="24" name="Rectangle 23"/>
          <p:cNvSpPr/>
          <p:nvPr/>
        </p:nvSpPr>
        <p:spPr>
          <a:xfrm>
            <a:off x="5602527" y="2813786"/>
            <a:ext cx="972521" cy="2563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Publishing</a:t>
            </a:r>
            <a:endParaRPr lang="en-US" sz="1100" b="1" dirty="0"/>
          </a:p>
        </p:txBody>
      </p:sp>
      <p:sp>
        <p:nvSpPr>
          <p:cNvPr id="25" name="Rectangle 24"/>
          <p:cNvSpPr/>
          <p:nvPr/>
        </p:nvSpPr>
        <p:spPr>
          <a:xfrm>
            <a:off x="4782403" y="1884308"/>
            <a:ext cx="987457" cy="24662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Modifying</a:t>
            </a:r>
            <a:endParaRPr lang="en-US" sz="1100" b="1" dirty="0"/>
          </a:p>
        </p:txBody>
      </p:sp>
      <p:sp>
        <p:nvSpPr>
          <p:cNvPr id="26" name="Rectangle 25"/>
          <p:cNvSpPr/>
          <p:nvPr/>
        </p:nvSpPr>
        <p:spPr>
          <a:xfrm>
            <a:off x="5965049" y="3210094"/>
            <a:ext cx="1336109" cy="2563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MappingToOnto</a:t>
            </a:r>
            <a:endParaRPr lang="en-US" sz="1100" b="1" dirty="0"/>
          </a:p>
        </p:txBody>
      </p:sp>
      <p:sp>
        <p:nvSpPr>
          <p:cNvPr id="27" name="Rectangle 26"/>
          <p:cNvSpPr/>
          <p:nvPr/>
        </p:nvSpPr>
        <p:spPr>
          <a:xfrm>
            <a:off x="5193230" y="2350473"/>
            <a:ext cx="1182288" cy="25348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Downloading</a:t>
            </a:r>
            <a:endParaRPr lang="en-US" sz="1100" b="1" dirty="0"/>
          </a:p>
        </p:txBody>
      </p:sp>
      <p:sp>
        <p:nvSpPr>
          <p:cNvPr id="28" name="Rectangle 27"/>
          <p:cNvSpPr/>
          <p:nvPr/>
        </p:nvSpPr>
        <p:spPr>
          <a:xfrm>
            <a:off x="1791824" y="3897107"/>
            <a:ext cx="972521" cy="2563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Publishing</a:t>
            </a:r>
            <a:endParaRPr lang="en-US" sz="1100" b="1" dirty="0"/>
          </a:p>
        </p:txBody>
      </p:sp>
      <p:sp>
        <p:nvSpPr>
          <p:cNvPr id="30" name="Rectangle 29"/>
          <p:cNvSpPr/>
          <p:nvPr/>
        </p:nvSpPr>
        <p:spPr>
          <a:xfrm>
            <a:off x="6894279" y="4280596"/>
            <a:ext cx="1743043" cy="25591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SPARQL  Access Point</a:t>
            </a:r>
            <a:endParaRPr lang="en-US" sz="1100" b="1" dirty="0"/>
          </a:p>
        </p:txBody>
      </p:sp>
      <p:sp>
        <p:nvSpPr>
          <p:cNvPr id="31" name="Rectangle 30"/>
          <p:cNvSpPr/>
          <p:nvPr/>
        </p:nvSpPr>
        <p:spPr>
          <a:xfrm>
            <a:off x="6573034" y="3906735"/>
            <a:ext cx="1805007" cy="25591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Form Based Querying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87764" y="4269966"/>
            <a:ext cx="1182288" cy="25348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Downloading</a:t>
            </a:r>
            <a:endParaRPr lang="en-US" sz="1100" b="1" dirty="0"/>
          </a:p>
        </p:txBody>
      </p:sp>
      <p:sp>
        <p:nvSpPr>
          <p:cNvPr id="33" name="Rectangle 32"/>
          <p:cNvSpPr/>
          <p:nvPr/>
        </p:nvSpPr>
        <p:spPr>
          <a:xfrm>
            <a:off x="7286838" y="5456232"/>
            <a:ext cx="1743043" cy="25591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SPARQL  Access Point</a:t>
            </a:r>
            <a:endParaRPr lang="en-US" sz="1100" b="1" dirty="0"/>
          </a:p>
        </p:txBody>
      </p:sp>
      <p:sp>
        <p:nvSpPr>
          <p:cNvPr id="34" name="Rectangle 33"/>
          <p:cNvSpPr/>
          <p:nvPr/>
        </p:nvSpPr>
        <p:spPr>
          <a:xfrm>
            <a:off x="114175" y="5456232"/>
            <a:ext cx="1805007" cy="25591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Form Based Querying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1894" y="4959384"/>
            <a:ext cx="1182288" cy="25348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Downloading</a:t>
            </a:r>
            <a:endParaRPr lang="en-US" sz="1100" b="1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</a:t>
            </a:r>
            <a:r>
              <a:rPr lang="en-US" b="1" dirty="0"/>
              <a:t>-Functional </a:t>
            </a:r>
            <a:r>
              <a:rPr lang="en-US" b="1" dirty="0" smtClean="0"/>
              <a:t>Requirements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94118"/>
            <a:ext cx="9009528" cy="5169647"/>
          </a:xfrm>
        </p:spPr>
        <p:txBody>
          <a:bodyPr>
            <a:normAutofit fontScale="25000" lnSpcReduction="20000"/>
          </a:bodyPr>
          <a:lstStyle/>
          <a:p>
            <a:pPr lvl="0"/>
            <a:endParaRPr lang="en-US" b="1" dirty="0" smtClean="0"/>
          </a:p>
          <a:p>
            <a:pPr lvl="0"/>
            <a:r>
              <a:rPr lang="en-US" sz="6400" b="1" dirty="0" smtClean="0"/>
              <a:t>Dataset Factors</a:t>
            </a:r>
            <a:endParaRPr lang="en-US" sz="6400" dirty="0"/>
          </a:p>
          <a:p>
            <a:pPr lvl="1"/>
            <a:r>
              <a:rPr lang="en-US" sz="6400" dirty="0" smtClean="0"/>
              <a:t>different </a:t>
            </a:r>
            <a:r>
              <a:rPr lang="en-US" sz="6400" dirty="0"/>
              <a:t>nature and size</a:t>
            </a:r>
            <a:r>
              <a:rPr lang="en-US" sz="6400" dirty="0" smtClean="0"/>
              <a:t>;</a:t>
            </a:r>
          </a:p>
          <a:p>
            <a:pPr lvl="1"/>
            <a:r>
              <a:rPr lang="en-US" sz="6400" dirty="0" smtClean="0"/>
              <a:t>different </a:t>
            </a:r>
            <a:r>
              <a:rPr lang="en-US" sz="6400" dirty="0"/>
              <a:t>column based schema</a:t>
            </a:r>
            <a:r>
              <a:rPr lang="en-US" sz="6400" dirty="0" smtClean="0"/>
              <a:t>;</a:t>
            </a:r>
          </a:p>
          <a:p>
            <a:pPr lvl="1"/>
            <a:r>
              <a:rPr lang="en-US" sz="6400" dirty="0" smtClean="0"/>
              <a:t>different </a:t>
            </a:r>
            <a:r>
              <a:rPr lang="en-US" sz="6400" dirty="0"/>
              <a:t>ontology </a:t>
            </a:r>
            <a:r>
              <a:rPr lang="en-US" sz="6400" dirty="0" smtClean="0"/>
              <a:t>commitments;</a:t>
            </a:r>
          </a:p>
          <a:p>
            <a:pPr lvl="1"/>
            <a:r>
              <a:rPr lang="en-US" sz="6400" dirty="0" smtClean="0"/>
              <a:t>missing  relationships </a:t>
            </a:r>
            <a:r>
              <a:rPr lang="en-US" sz="6400" dirty="0"/>
              <a:t>between c</a:t>
            </a:r>
            <a:r>
              <a:rPr lang="en-US" sz="6400" dirty="0" smtClean="0"/>
              <a:t>olumn fields </a:t>
            </a:r>
          </a:p>
          <a:p>
            <a:pPr lvl="2"/>
            <a:r>
              <a:rPr lang="en-US" sz="5600" dirty="0"/>
              <a:t>S</a:t>
            </a:r>
            <a:r>
              <a:rPr lang="en-US" sz="5600" dirty="0" smtClean="0"/>
              <a:t>emantic </a:t>
            </a:r>
            <a:r>
              <a:rPr lang="en-US" sz="5600" dirty="0"/>
              <a:t>differences among datasets created by different organizations and/or scientists.</a:t>
            </a:r>
            <a:endParaRPr lang="en-GB" sz="5600" dirty="0"/>
          </a:p>
          <a:p>
            <a:r>
              <a:rPr lang="en-US" sz="6400" b="1" dirty="0"/>
              <a:t>User’s </a:t>
            </a:r>
            <a:r>
              <a:rPr lang="en-US" sz="6400" b="1" dirty="0" smtClean="0"/>
              <a:t>Factor</a:t>
            </a:r>
          </a:p>
          <a:p>
            <a:pPr lvl="1"/>
            <a:r>
              <a:rPr lang="en-US" sz="6400" dirty="0" smtClean="0"/>
              <a:t>the </a:t>
            </a:r>
            <a:r>
              <a:rPr lang="en-US" sz="6400" dirty="0"/>
              <a:t>first two categories of </a:t>
            </a:r>
            <a:r>
              <a:rPr lang="en-US" sz="6400" dirty="0" smtClean="0"/>
              <a:t>users (</a:t>
            </a:r>
            <a:r>
              <a:rPr lang="en-US" sz="6400" b="1" dirty="0"/>
              <a:t>Data </a:t>
            </a:r>
            <a:r>
              <a:rPr lang="en-US" sz="6400" b="1" dirty="0" smtClean="0"/>
              <a:t>Manager </a:t>
            </a:r>
            <a:r>
              <a:rPr lang="en-US" sz="6400" dirty="0" smtClean="0"/>
              <a:t>and</a:t>
            </a:r>
            <a:r>
              <a:rPr lang="en-US" sz="6400" b="1" dirty="0" smtClean="0"/>
              <a:t> </a:t>
            </a:r>
            <a:r>
              <a:rPr lang="en-US" sz="6400" b="1" dirty="0"/>
              <a:t>Scientific Community</a:t>
            </a:r>
            <a:r>
              <a:rPr lang="en-US" sz="6400" dirty="0" smtClean="0"/>
              <a:t>) are </a:t>
            </a:r>
            <a:r>
              <a:rPr lang="en-US" sz="6400" dirty="0"/>
              <a:t>familiar and strongly prefer to deal with their column based schema (e.g. CSV file). It would require a lot of effort and </a:t>
            </a:r>
            <a:r>
              <a:rPr lang="en-US" sz="6400" dirty="0" smtClean="0"/>
              <a:t>resources, that </a:t>
            </a:r>
            <a:r>
              <a:rPr lang="en-US" sz="6400" dirty="0"/>
              <a:t>are not always </a:t>
            </a:r>
            <a:r>
              <a:rPr lang="en-US" sz="6400" dirty="0" smtClean="0"/>
              <a:t>available, </a:t>
            </a:r>
            <a:r>
              <a:rPr lang="en-US" sz="6400" dirty="0"/>
              <a:t>to change their </a:t>
            </a:r>
            <a:r>
              <a:rPr lang="en-US" sz="6400" dirty="0" smtClean="0"/>
              <a:t>current approach.     </a:t>
            </a:r>
            <a:endParaRPr lang="en-GB" sz="6400" dirty="0"/>
          </a:p>
          <a:p>
            <a:pPr lvl="0"/>
            <a:endParaRPr lang="en-US" sz="6400" b="1" dirty="0" smtClean="0"/>
          </a:p>
          <a:p>
            <a:pPr lvl="0"/>
            <a:r>
              <a:rPr lang="en-US" sz="6400" b="1" dirty="0" smtClean="0"/>
              <a:t>Linked </a:t>
            </a:r>
            <a:r>
              <a:rPr lang="en-US" sz="6400" b="1" dirty="0"/>
              <a:t>Open Data </a:t>
            </a:r>
            <a:r>
              <a:rPr lang="en-US" sz="6400" b="1" dirty="0" smtClean="0"/>
              <a:t>Factor</a:t>
            </a:r>
            <a:endParaRPr lang="en-US" sz="6400" dirty="0"/>
          </a:p>
          <a:p>
            <a:pPr lvl="1"/>
            <a:r>
              <a:rPr lang="en-US" sz="6400" dirty="0"/>
              <a:t>o</a:t>
            </a:r>
            <a:r>
              <a:rPr lang="en-US" sz="6400" dirty="0" smtClean="0"/>
              <a:t>pening </a:t>
            </a:r>
            <a:r>
              <a:rPr lang="en-US" sz="6400" dirty="0"/>
              <a:t>up and </a:t>
            </a:r>
            <a:r>
              <a:rPr lang="en-US" sz="6400" dirty="0" smtClean="0"/>
              <a:t>sharing </a:t>
            </a:r>
            <a:r>
              <a:rPr lang="en-US" sz="6400" dirty="0"/>
              <a:t>the datasets </a:t>
            </a:r>
            <a:r>
              <a:rPr lang="en-US" sz="6400" dirty="0" smtClean="0"/>
              <a:t>in the Web of Data</a:t>
            </a:r>
          </a:p>
          <a:p>
            <a:pPr lvl="1"/>
            <a:r>
              <a:rPr lang="en-US" sz="6400" dirty="0" smtClean="0"/>
              <a:t>enriching </a:t>
            </a:r>
            <a:r>
              <a:rPr lang="en-US" sz="6400" dirty="0"/>
              <a:t>the Linked Open Data </a:t>
            </a:r>
            <a:r>
              <a:rPr lang="en-US" sz="6400" dirty="0" smtClean="0"/>
              <a:t>cloud</a:t>
            </a:r>
          </a:p>
          <a:p>
            <a:pPr lvl="1"/>
            <a:r>
              <a:rPr lang="en-US" sz="6400" dirty="0" smtClean="0"/>
              <a:t>taking </a:t>
            </a:r>
            <a:r>
              <a:rPr lang="en-US" sz="6400" dirty="0"/>
              <a:t>advantage of all the information that the linked Open Data can already </a:t>
            </a:r>
            <a:r>
              <a:rPr lang="en-US" sz="6400" dirty="0" smtClean="0"/>
              <a:t>provide </a:t>
            </a:r>
          </a:p>
          <a:p>
            <a:pPr lvl="1"/>
            <a:endParaRPr lang="en-US" sz="6400" dirty="0"/>
          </a:p>
          <a:p>
            <a:pPr marL="411480" lvl="1" indent="0">
              <a:buNone/>
            </a:pPr>
            <a:r>
              <a:rPr lang="en-US" sz="6400" dirty="0"/>
              <a:t>T</a:t>
            </a:r>
            <a:r>
              <a:rPr lang="en-US" sz="6400" dirty="0" smtClean="0"/>
              <a:t>o </a:t>
            </a:r>
            <a:r>
              <a:rPr lang="en-US" sz="6400" dirty="0"/>
              <a:t>cope with the above </a:t>
            </a:r>
            <a:r>
              <a:rPr lang="en-US" sz="6400" dirty="0" smtClean="0"/>
              <a:t>aspects we need </a:t>
            </a:r>
            <a:r>
              <a:rPr lang="en-US" sz="6400" dirty="0"/>
              <a:t>an approach</a:t>
            </a:r>
            <a:r>
              <a:rPr lang="en-US" sz="6400" dirty="0" smtClean="0"/>
              <a:t>:</a:t>
            </a:r>
          </a:p>
          <a:p>
            <a:pPr lvl="1"/>
            <a:r>
              <a:rPr lang="en-US" sz="6400" dirty="0" smtClean="0"/>
              <a:t>that </a:t>
            </a:r>
            <a:r>
              <a:rPr lang="en-US" sz="6400" dirty="0"/>
              <a:t>is able to </a:t>
            </a:r>
            <a:r>
              <a:rPr lang="en-US" sz="6400" dirty="0" smtClean="0"/>
              <a:t>reconcile </a:t>
            </a:r>
            <a:r>
              <a:rPr lang="en-US" sz="6400" dirty="0"/>
              <a:t>and </a:t>
            </a:r>
            <a:r>
              <a:rPr lang="en-US" sz="6400" dirty="0" smtClean="0"/>
              <a:t>harmonize the </a:t>
            </a:r>
            <a:r>
              <a:rPr lang="en-US" sz="6400" dirty="0"/>
              <a:t>semantic </a:t>
            </a:r>
            <a:r>
              <a:rPr lang="en-US" sz="6400" dirty="0" smtClean="0"/>
              <a:t>differences;</a:t>
            </a:r>
            <a:endParaRPr lang="en-US" sz="6400" dirty="0"/>
          </a:p>
          <a:p>
            <a:pPr lvl="1"/>
            <a:r>
              <a:rPr lang="en-US" sz="6400" dirty="0" smtClean="0"/>
              <a:t>that </a:t>
            </a:r>
            <a:r>
              <a:rPr lang="en-US" sz="6400" dirty="0"/>
              <a:t>does not change the traditional way of the </a:t>
            </a:r>
            <a:r>
              <a:rPr lang="en-US" sz="6400" dirty="0" smtClean="0"/>
              <a:t>users;</a:t>
            </a:r>
          </a:p>
          <a:p>
            <a:pPr lvl="1"/>
            <a:r>
              <a:rPr lang="en-US" sz="6400" dirty="0" smtClean="0"/>
              <a:t>that enriches </a:t>
            </a:r>
            <a:r>
              <a:rPr lang="en-US" sz="6400" dirty="0"/>
              <a:t>and </a:t>
            </a:r>
            <a:r>
              <a:rPr lang="en-US" sz="6400" dirty="0" smtClean="0"/>
              <a:t>takes </a:t>
            </a:r>
            <a:r>
              <a:rPr lang="en-US" sz="6400" dirty="0"/>
              <a:t>advantage of the Linked Open Data initiative</a:t>
            </a:r>
            <a:r>
              <a:rPr lang="en-US" sz="6400" b="1" dirty="0" smtClean="0"/>
              <a:t>.</a:t>
            </a:r>
            <a:endParaRPr lang="en-US" sz="6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88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06171" y="2724107"/>
            <a:ext cx="5304556" cy="2882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128738" y="2645788"/>
            <a:ext cx="2678762" cy="737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Dataset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Transformer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2764518" y="3590200"/>
            <a:ext cx="864524" cy="1622057"/>
            <a:chOff x="-1517668" y="3400243"/>
            <a:chExt cx="864524" cy="1622057"/>
          </a:xfrm>
        </p:grpSpPr>
        <p:sp>
          <p:nvSpPr>
            <p:cNvPr id="66" name="Rectangle 65"/>
            <p:cNvSpPr/>
            <p:nvPr/>
          </p:nvSpPr>
          <p:spPr>
            <a:xfrm rot="5400000">
              <a:off x="-1896435" y="3779010"/>
              <a:ext cx="1622057" cy="86452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Dataset</a:t>
              </a:r>
              <a:endParaRPr lang="en-US" sz="2000" b="1" dirty="0"/>
            </a:p>
          </p:txBody>
        </p:sp>
        <p:pic>
          <p:nvPicPr>
            <p:cNvPr id="51" name="Picture 50" descr="image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517668" y="4750511"/>
              <a:ext cx="864523" cy="271789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</a:t>
            </a:r>
            <a:r>
              <a:rPr lang="en-US" sz="2400" dirty="0" err="1" smtClean="0"/>
              <a:t>em</a:t>
            </a:r>
            <a:r>
              <a:rPr lang="en-US" dirty="0" err="1" smtClean="0"/>
              <a:t>M</a:t>
            </a:r>
            <a:r>
              <a:rPr lang="en-US" sz="2400" dirty="0" err="1" smtClean="0"/>
              <a:t>ed</a:t>
            </a:r>
            <a:r>
              <a:rPr lang="en-US" dirty="0" err="1" smtClean="0"/>
              <a:t>o</a:t>
            </a:r>
            <a:r>
              <a:rPr lang="en-US" sz="2400" dirty="0" err="1" smtClean="0"/>
              <a:t>bis</a:t>
            </a:r>
            <a:r>
              <a:rPr lang="en-US" dirty="0" smtClean="0"/>
              <a:t> A</a:t>
            </a:r>
            <a:r>
              <a:rPr lang="en-US" sz="2400" dirty="0" smtClean="0"/>
              <a:t>pproach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6717" y="1731977"/>
            <a:ext cx="3592217" cy="7227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3381612" y="6238173"/>
            <a:ext cx="2527845" cy="57855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RDF Triple Store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497616" y="4040314"/>
            <a:ext cx="2645009" cy="4313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Dataset Querying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6557887" y="4025799"/>
            <a:ext cx="2645007" cy="4313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Dataset Up-Loader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3088395" y="5697606"/>
            <a:ext cx="2998432" cy="4028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Repository Connection</a:t>
            </a:r>
            <a:endParaRPr lang="en-US" b="1" dirty="0"/>
          </a:p>
        </p:txBody>
      </p:sp>
      <p:sp>
        <p:nvSpPr>
          <p:cNvPr id="14" name="Bent Arrow 13"/>
          <p:cNvSpPr/>
          <p:nvPr/>
        </p:nvSpPr>
        <p:spPr>
          <a:xfrm flipV="1">
            <a:off x="1770070" y="5647214"/>
            <a:ext cx="1265469" cy="301676"/>
          </a:xfrm>
          <a:prstGeom prst="bentArrow">
            <a:avLst>
              <a:gd name="adj1" fmla="val 27140"/>
              <a:gd name="adj2" fmla="val 26795"/>
              <a:gd name="adj3" fmla="val 25000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flipH="1" flipV="1">
            <a:off x="6143979" y="5650844"/>
            <a:ext cx="1824356" cy="340910"/>
          </a:xfrm>
          <a:prstGeom prst="bentArrow">
            <a:avLst>
              <a:gd name="adj1" fmla="val 25000"/>
              <a:gd name="adj2" fmla="val 27011"/>
              <a:gd name="adj3" fmla="val 25000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028" y="2126462"/>
            <a:ext cx="1743043" cy="25591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SPARQL  Access Point</a:t>
            </a:r>
            <a:endParaRPr lang="en-US" sz="1100" b="1" dirty="0"/>
          </a:p>
        </p:txBody>
      </p:sp>
      <p:sp>
        <p:nvSpPr>
          <p:cNvPr id="21" name="Up-Down Arrow 20"/>
          <p:cNvSpPr/>
          <p:nvPr/>
        </p:nvSpPr>
        <p:spPr>
          <a:xfrm>
            <a:off x="4514850" y="6100468"/>
            <a:ext cx="197555" cy="165415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780493" y="2126461"/>
            <a:ext cx="1805007" cy="25591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Form Based Querying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44" name="Bent Arrow 43"/>
          <p:cNvSpPr/>
          <p:nvPr/>
        </p:nvSpPr>
        <p:spPr>
          <a:xfrm rot="16200000">
            <a:off x="6938703" y="5584064"/>
            <a:ext cx="357200" cy="372452"/>
          </a:xfrm>
          <a:prstGeom prst="bentArrow">
            <a:avLst>
              <a:gd name="adj1" fmla="val 25000"/>
              <a:gd name="adj2" fmla="val 30754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77155" y="1701632"/>
            <a:ext cx="1981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Query Interface</a:t>
            </a:r>
            <a:endParaRPr lang="en-US" b="1" dirty="0"/>
          </a:p>
        </p:txBody>
      </p:sp>
      <p:sp>
        <p:nvSpPr>
          <p:cNvPr id="33" name="Right Brace 32"/>
          <p:cNvSpPr/>
          <p:nvPr/>
        </p:nvSpPr>
        <p:spPr>
          <a:xfrm>
            <a:off x="8519882" y="2603557"/>
            <a:ext cx="515254" cy="3937403"/>
          </a:xfrm>
          <a:prstGeom prst="righ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Left Brace 33"/>
          <p:cNvSpPr/>
          <p:nvPr/>
        </p:nvSpPr>
        <p:spPr>
          <a:xfrm rot="5400000">
            <a:off x="4327944" y="-2996998"/>
            <a:ext cx="493333" cy="8964617"/>
          </a:xfrm>
          <a:prstGeom prst="leftBrace">
            <a:avLst>
              <a:gd name="adj1" fmla="val 8333"/>
              <a:gd name="adj2" fmla="val 48616"/>
            </a:avLst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8761" y="1155576"/>
            <a:ext cx="152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Front End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612124" y="6226357"/>
            <a:ext cx="152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Back End</a:t>
            </a:r>
            <a:endParaRPr lang="en-US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3556221" y="1711152"/>
            <a:ext cx="5582725" cy="739031"/>
            <a:chOff x="3585249" y="1812750"/>
            <a:chExt cx="5582725" cy="739031"/>
          </a:xfrm>
        </p:grpSpPr>
        <p:sp>
          <p:nvSpPr>
            <p:cNvPr id="54" name="Rectangle 53"/>
            <p:cNvSpPr/>
            <p:nvPr/>
          </p:nvSpPr>
          <p:spPr>
            <a:xfrm>
              <a:off x="3585249" y="1829033"/>
              <a:ext cx="5582725" cy="72274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471397" y="1812750"/>
              <a:ext cx="39692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Dataset Related Services</a:t>
              </a:r>
              <a:endParaRPr lang="en-US" b="1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612353" y="2237806"/>
              <a:ext cx="972521" cy="246168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Enrichment</a:t>
              </a:r>
              <a:endParaRPr lang="en-US" sz="1100" b="1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617639" y="2228060"/>
              <a:ext cx="972521" cy="2563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Publishing</a:t>
              </a:r>
              <a:endParaRPr lang="en-US" sz="1100" b="1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609954" y="2237805"/>
              <a:ext cx="987457" cy="246621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Modifying</a:t>
              </a:r>
              <a:endParaRPr lang="en-US" sz="1100" b="1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817351" y="2228060"/>
              <a:ext cx="1336109" cy="2563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MappingToOnto</a:t>
              </a:r>
              <a:endParaRPr lang="en-US" sz="1100" b="1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611926" y="2224946"/>
              <a:ext cx="1182288" cy="25348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/>
                <a:t>Downloading</a:t>
              </a:r>
              <a:endParaRPr lang="en-US" sz="1100" b="1" dirty="0"/>
            </a:p>
          </p:txBody>
        </p:sp>
      </p:grpSp>
      <p:sp>
        <p:nvSpPr>
          <p:cNvPr id="45" name="Rectangle 44"/>
          <p:cNvSpPr/>
          <p:nvPr/>
        </p:nvSpPr>
        <p:spPr>
          <a:xfrm rot="5400000">
            <a:off x="-90198" y="4033060"/>
            <a:ext cx="2645009" cy="4313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Dataset  Modifying</a:t>
            </a:r>
            <a:endParaRPr lang="en-US" b="1" dirty="0"/>
          </a:p>
        </p:txBody>
      </p:sp>
      <p:sp>
        <p:nvSpPr>
          <p:cNvPr id="46" name="Bent Arrow 45"/>
          <p:cNvSpPr/>
          <p:nvPr/>
        </p:nvSpPr>
        <p:spPr>
          <a:xfrm flipV="1">
            <a:off x="1188113" y="5610522"/>
            <a:ext cx="583643" cy="30934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 rot="5400000">
            <a:off x="7129152" y="4014293"/>
            <a:ext cx="2645007" cy="4313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Dataset  Downloading</a:t>
            </a:r>
            <a:endParaRPr lang="en-US" b="1" dirty="0"/>
          </a:p>
        </p:txBody>
      </p:sp>
      <p:sp>
        <p:nvSpPr>
          <p:cNvPr id="65" name="Rectangle 64"/>
          <p:cNvSpPr/>
          <p:nvPr/>
        </p:nvSpPr>
        <p:spPr>
          <a:xfrm>
            <a:off x="3878941" y="2993850"/>
            <a:ext cx="1959093" cy="4007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MarineTLO</a:t>
            </a:r>
            <a:endParaRPr lang="en-US" sz="2000" b="1" dirty="0"/>
          </a:p>
        </p:txBody>
      </p:sp>
      <p:sp>
        <p:nvSpPr>
          <p:cNvPr id="67" name="Rectangle 66"/>
          <p:cNvSpPr/>
          <p:nvPr/>
        </p:nvSpPr>
        <p:spPr>
          <a:xfrm rot="5400000">
            <a:off x="5829464" y="3976324"/>
            <a:ext cx="1622057" cy="81370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Dataset in RDF</a:t>
            </a:r>
            <a:endParaRPr lang="en-US" sz="2000" b="1" dirty="0"/>
          </a:p>
        </p:txBody>
      </p:sp>
      <p:pic>
        <p:nvPicPr>
          <p:cNvPr id="68" name="Picture 67" descr="rdf-4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33642" y="4750511"/>
            <a:ext cx="443695" cy="429180"/>
          </a:xfrm>
          <a:prstGeom prst="rect">
            <a:avLst/>
          </a:prstGeom>
        </p:spPr>
      </p:pic>
      <p:sp>
        <p:nvSpPr>
          <p:cNvPr id="70" name="Left-Right Arrow 69"/>
          <p:cNvSpPr/>
          <p:nvPr/>
        </p:nvSpPr>
        <p:spPr>
          <a:xfrm>
            <a:off x="3657819" y="3400242"/>
            <a:ext cx="2496456" cy="989933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Mapping Rules</a:t>
            </a:r>
          </a:p>
          <a:p>
            <a:pPr algn="ctr"/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71" name="Left-Right Arrow 70"/>
          <p:cNvSpPr/>
          <p:nvPr/>
        </p:nvSpPr>
        <p:spPr>
          <a:xfrm>
            <a:off x="3657819" y="4381978"/>
            <a:ext cx="2496456" cy="989933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Mapping Rules Processor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 rot="5400000">
            <a:off x="-678012" y="4040320"/>
            <a:ext cx="2645009" cy="4313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Dataset  Enrichment</a:t>
            </a:r>
            <a:endParaRPr lang="en-US" b="1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915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Dataset </a:t>
            </a:r>
            <a:r>
              <a:rPr lang="en-US" sz="3600" i="1" dirty="0">
                <a:solidFill>
                  <a:srgbClr val="FF0000"/>
                </a:solidFill>
              </a:rPr>
              <a:t>Enrichment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allows a data manager to </a:t>
            </a:r>
            <a:r>
              <a:rPr lang="en-US" dirty="0" smtClean="0"/>
              <a:t>apply quality </a:t>
            </a:r>
            <a:r>
              <a:rPr lang="en-US" dirty="0"/>
              <a:t>control </a:t>
            </a:r>
            <a:r>
              <a:rPr lang="en-US" dirty="0" smtClean="0"/>
              <a:t>over </a:t>
            </a:r>
            <a:r>
              <a:rPr lang="en-US" dirty="0"/>
              <a:t>a </a:t>
            </a:r>
            <a:r>
              <a:rPr lang="en-US" dirty="0" smtClean="0"/>
              <a:t>dataset.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particular, we discussed about the need of producing a fixed-enriched dataset from an original one, </a:t>
            </a:r>
            <a:r>
              <a:rPr lang="en-US" dirty="0" smtClean="0"/>
              <a:t>automatically.</a:t>
            </a:r>
          </a:p>
          <a:p>
            <a:pPr lvl="1"/>
            <a:r>
              <a:rPr lang="en-US" dirty="0" smtClean="0"/>
              <a:t>However</a:t>
            </a:r>
            <a:r>
              <a:rPr lang="en-US" dirty="0"/>
              <a:t>, the specific and concrete steps for such functionality need to be further </a:t>
            </a:r>
            <a:r>
              <a:rPr lang="en-US" dirty="0" smtClean="0"/>
              <a:t>discussed.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Meeting planned on 25</a:t>
            </a:r>
            <a:r>
              <a:rPr lang="en-US" baseline="30000" dirty="0" smtClean="0"/>
              <a:t>th</a:t>
            </a:r>
            <a:r>
              <a:rPr lang="en-US" dirty="0" smtClean="0"/>
              <a:t> Sept, 2014 for discussing the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89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Dataset </a:t>
            </a:r>
            <a:r>
              <a:rPr lang="en-US" sz="3200" i="1" dirty="0" smtClean="0">
                <a:solidFill>
                  <a:srgbClr val="FF0000"/>
                </a:solidFill>
              </a:rPr>
              <a:t>Transformer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From Dataset to RDF</a:t>
            </a:r>
          </a:p>
          <a:p>
            <a:pPr lvl="1"/>
            <a:r>
              <a:rPr lang="en-US" b="1" dirty="0"/>
              <a:t>we are using </a:t>
            </a:r>
            <a:r>
              <a:rPr lang="en-US" b="1" dirty="0" err="1"/>
              <a:t>MarineTLO</a:t>
            </a:r>
            <a:r>
              <a:rPr lang="en-US" b="1" dirty="0"/>
              <a:t> (and probably an its extension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we are using </a:t>
            </a:r>
            <a:r>
              <a:rPr lang="en-US" dirty="0"/>
              <a:t>RML W3C (http://</a:t>
            </a:r>
            <a:r>
              <a:rPr lang="en-US" dirty="0" err="1"/>
              <a:t>semweb.mmlab.be</a:t>
            </a:r>
            <a:r>
              <a:rPr lang="en-US" dirty="0"/>
              <a:t>/</a:t>
            </a:r>
            <a:r>
              <a:rPr lang="en-US" dirty="0" err="1"/>
              <a:t>rml</a:t>
            </a:r>
            <a:r>
              <a:rPr lang="en-US" dirty="0"/>
              <a:t>/</a:t>
            </a:r>
            <a:r>
              <a:rPr lang="en-US" dirty="0" err="1"/>
              <a:t>spec.html</a:t>
            </a:r>
            <a:r>
              <a:rPr lang="en-US" dirty="0" smtClean="0"/>
              <a:t>) </a:t>
            </a:r>
            <a:r>
              <a:rPr lang="en-US" dirty="0"/>
              <a:t>which </a:t>
            </a:r>
            <a:r>
              <a:rPr lang="en-US" dirty="0" smtClean="0"/>
              <a:t>provides </a:t>
            </a:r>
            <a:r>
              <a:rPr lang="en-US" dirty="0"/>
              <a:t>a generic mapping </a:t>
            </a:r>
            <a:r>
              <a:rPr lang="en-US" dirty="0" smtClean="0"/>
              <a:t>language and an associated processor for generating RDF triples;</a:t>
            </a:r>
          </a:p>
          <a:p>
            <a:pPr lvl="2"/>
            <a:r>
              <a:rPr lang="en-US" dirty="0" smtClean="0"/>
              <a:t>It means that we have </a:t>
            </a:r>
            <a:r>
              <a:rPr lang="en-US" b="1" dirty="0" smtClean="0"/>
              <a:t>to manually build the mapping file</a:t>
            </a:r>
          </a:p>
          <a:p>
            <a:pPr lvl="3"/>
            <a:r>
              <a:rPr lang="en-US" dirty="0" smtClean="0"/>
              <a:t>It means that we have</a:t>
            </a:r>
            <a:r>
              <a:rPr lang="en-US" b="1" dirty="0" smtClean="0"/>
              <a:t> to understand how to map a dataset to </a:t>
            </a:r>
            <a:r>
              <a:rPr lang="en-US" b="1" dirty="0" err="1" smtClean="0"/>
              <a:t>MarineTLO</a:t>
            </a:r>
            <a:endParaRPr lang="en-US" b="1" dirty="0"/>
          </a:p>
          <a:p>
            <a:pPr lvl="3"/>
            <a:endParaRPr lang="en-US" dirty="0" smtClean="0"/>
          </a:p>
          <a:p>
            <a:r>
              <a:rPr lang="en-US" dirty="0" smtClean="0"/>
              <a:t>From RDF to Dataset</a:t>
            </a:r>
          </a:p>
          <a:p>
            <a:pPr lvl="1"/>
            <a:r>
              <a:rPr lang="en-US" dirty="0"/>
              <a:t>we are </a:t>
            </a:r>
            <a:r>
              <a:rPr lang="en-US" dirty="0" smtClean="0"/>
              <a:t>extending the RML </a:t>
            </a:r>
            <a:r>
              <a:rPr lang="en-US" dirty="0"/>
              <a:t>W3C </a:t>
            </a:r>
            <a:r>
              <a:rPr lang="en-US" dirty="0" smtClean="0"/>
              <a:t>processor </a:t>
            </a:r>
            <a:r>
              <a:rPr lang="en-US" dirty="0"/>
              <a:t>for </a:t>
            </a:r>
            <a:r>
              <a:rPr lang="en-US" dirty="0" smtClean="0"/>
              <a:t>computing the RML-Backward transaction;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011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Using </a:t>
            </a:r>
            <a:r>
              <a:rPr lang="en-US" dirty="0" err="1" smtClean="0">
                <a:solidFill>
                  <a:srgbClr val="FF0000"/>
                </a:solidFill>
              </a:rPr>
              <a:t>MarineTLO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Generally speaking, a dataset could be described in four macro areas: </a:t>
            </a:r>
          </a:p>
          <a:p>
            <a:pPr lvl="1"/>
            <a:r>
              <a:rPr lang="en-US" dirty="0" smtClean="0"/>
              <a:t>It contains info about a sampling activity;</a:t>
            </a:r>
          </a:p>
          <a:p>
            <a:pPr lvl="1"/>
            <a:r>
              <a:rPr lang="en-US" dirty="0"/>
              <a:t>It contains </a:t>
            </a:r>
            <a:r>
              <a:rPr lang="en-US" dirty="0" smtClean="0"/>
              <a:t>info </a:t>
            </a:r>
            <a:r>
              <a:rPr lang="en-US" dirty="0"/>
              <a:t>about </a:t>
            </a:r>
            <a:r>
              <a:rPr lang="en-US" dirty="0" smtClean="0"/>
              <a:t>the place where the sampling activity happened, and some descriptive info of the place;</a:t>
            </a:r>
          </a:p>
          <a:p>
            <a:pPr lvl="1"/>
            <a:r>
              <a:rPr lang="en-US" dirty="0" smtClean="0"/>
              <a:t>For each observed entity, it provides info of some measurements and observed attributes;</a:t>
            </a:r>
          </a:p>
          <a:p>
            <a:pPr lvl="1"/>
            <a:r>
              <a:rPr lang="en-US" dirty="0"/>
              <a:t>For each observed </a:t>
            </a:r>
            <a:r>
              <a:rPr lang="en-US" dirty="0" smtClean="0"/>
              <a:t>entity, it provides info of the </a:t>
            </a:r>
            <a:r>
              <a:rPr lang="en-US" dirty="0" err="1" smtClean="0"/>
              <a:t>WoRMS</a:t>
            </a:r>
            <a:r>
              <a:rPr lang="en-US" dirty="0" smtClean="0"/>
              <a:t> Classification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All the above are quite covered by </a:t>
            </a:r>
            <a:r>
              <a:rPr lang="en-US" dirty="0" err="1" smtClean="0">
                <a:solidFill>
                  <a:srgbClr val="FF0000"/>
                </a:solidFill>
              </a:rPr>
              <a:t>MarineTLO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211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47222</TotalTime>
  <Words>1475</Words>
  <Application>Microsoft Office PowerPoint</Application>
  <PresentationFormat>On-screen Show (4:3)</PresentationFormat>
  <Paragraphs>413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SemMeDOBIS</vt:lpstr>
      <vt:lpstr>outline</vt:lpstr>
      <vt:lpstr>SemMedObis, as a story </vt:lpstr>
      <vt:lpstr>Category of Users and Functional Requirements</vt:lpstr>
      <vt:lpstr>No-Functional Requirements </vt:lpstr>
      <vt:lpstr>SemMedobis Approach</vt:lpstr>
      <vt:lpstr>Dataset Enrichment </vt:lpstr>
      <vt:lpstr>Dataset Transformer</vt:lpstr>
      <vt:lpstr>Using MarineTLO</vt:lpstr>
      <vt:lpstr>Using MarineTLO A more complete SCHEMA with instances</vt:lpstr>
      <vt:lpstr>Describing Metadata of dataset</vt:lpstr>
      <vt:lpstr>Describing the current status</vt:lpstr>
      <vt:lpstr>Describing issues</vt:lpstr>
      <vt:lpstr>Conclusion and Plan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MeDOBIS</dc:title>
  <dc:creator>Carlo Allocca</dc:creator>
  <cp:lastModifiedBy>noc-her_2</cp:lastModifiedBy>
  <cp:revision>2052</cp:revision>
  <dcterms:created xsi:type="dcterms:W3CDTF">2014-07-20T10:01:09Z</dcterms:created>
  <dcterms:modified xsi:type="dcterms:W3CDTF">2014-10-07T10:47:52Z</dcterms:modified>
</cp:coreProperties>
</file>